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0" r:id="rId1"/>
    <p:sldMasterId id="2147483732" r:id="rId2"/>
  </p:sldMasterIdLst>
  <p:notesMasterIdLst>
    <p:notesMasterId r:id="rId16"/>
  </p:notesMasterIdLst>
  <p:sldIdLst>
    <p:sldId id="256" r:id="rId3"/>
    <p:sldId id="258" r:id="rId4"/>
    <p:sldId id="259" r:id="rId5"/>
    <p:sldId id="260" r:id="rId6"/>
    <p:sldId id="263" r:id="rId7"/>
    <p:sldId id="261" r:id="rId8"/>
    <p:sldId id="262" r:id="rId9"/>
    <p:sldId id="264" r:id="rId10"/>
    <p:sldId id="267" r:id="rId11"/>
    <p:sldId id="266" r:id="rId12"/>
    <p:sldId id="265" r:id="rId13"/>
    <p:sldId id="268" r:id="rId14"/>
    <p:sldId id="270" r:id="rId15"/>
  </p:sldIdLst>
  <p:sldSz cx="9144000" cy="6858000" type="screen4x3"/>
  <p:notesSz cx="6858000" cy="9144000"/>
  <p:custDataLst>
    <p:tags r:id="rId17"/>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6268" autoAdjust="0"/>
  </p:normalViewPr>
  <p:slideViewPr>
    <p:cSldViewPr>
      <p:cViewPr>
        <p:scale>
          <a:sx n="67" d="100"/>
          <a:sy n="67" d="100"/>
        </p:scale>
        <p:origin x="-902" y="-350"/>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presProps" Target="presProps.xml"/><Relationship Id="rId3" Type="http://schemas.openxmlformats.org/officeDocument/2006/relationships/slide" Target="slides/slide1.xml"/><Relationship Id="rId21"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tags" Target="tags/tag1.xml"/><Relationship Id="rId2" Type="http://schemas.openxmlformats.org/officeDocument/2006/relationships/slideMaster" Target="slideMasters/slideMaster2.xml"/><Relationship Id="rId16" Type="http://schemas.openxmlformats.org/officeDocument/2006/relationships/notesMaster" Target="notesMasters/notesMaster1.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slide" Target="slides/slide13.xml"/><Relationship Id="rId10" Type="http://schemas.openxmlformats.org/officeDocument/2006/relationships/slide" Target="slides/slide8.xml"/><Relationship Id="rId19"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63A91BD-E0C1-45D9-A719-0496FF1D8621}" type="datetimeFigureOut">
              <a:rPr lang="en-US" smtClean="0"/>
              <a:t>8/25/2015</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093116A-5FC5-4664-A120-08548039CCDD}" type="slidenum">
              <a:rPr lang="en-US" smtClean="0"/>
              <a:t>‹#›</a:t>
            </a:fld>
            <a:endParaRPr lang="en-US" dirty="0"/>
          </a:p>
        </p:txBody>
      </p:sp>
    </p:spTree>
    <p:extLst>
      <p:ext uri="{BB962C8B-B14F-4D97-AF65-F5344CB8AC3E}">
        <p14:creationId xmlns:p14="http://schemas.microsoft.com/office/powerpoint/2010/main" val="186595243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3" Type="http://schemas.openxmlformats.org/officeDocument/2006/relationships/hyperlink" Target="http://www.foodallergy.org/document.doc?id=148" TargetMode="External"/><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Note to Presenter: Welcome</a:t>
            </a:r>
            <a:r>
              <a:rPr lang="en-US" baseline="0" dirty="0" smtClean="0"/>
              <a:t> School Nutrition employees and describe why this lesson is important:</a:t>
            </a:r>
          </a:p>
          <a:p>
            <a:endParaRPr lang="en-US" baseline="0" dirty="0" smtClean="0"/>
          </a:p>
          <a:p>
            <a:r>
              <a:rPr lang="en-US" baseline="0" dirty="0" smtClean="0"/>
              <a:t>School Nutrition staff must be knowledgeable about allergens and be able to answer questions about the foods offered in school meals. The Food Code contains requirements about the person in charge and their ability to inform consumers about food allergens and about proper labeling of packaged foods. </a:t>
            </a:r>
          </a:p>
          <a:p>
            <a:endParaRPr lang="en-US" baseline="0" dirty="0" smtClean="0"/>
          </a:p>
          <a:p>
            <a:r>
              <a:rPr lang="en-US" baseline="0" dirty="0" smtClean="0"/>
              <a:t>Specifically, the Food Code contains a requirement that all packaged food prepared on site for self-service is individually labeled; however, North Carolina School Nutrition Services collaborated with the North Carolina Department of Health and Human Services Food Protection and Facilities Branch for a variance from this labeling requirement for school cafeterias. The variance </a:t>
            </a:r>
            <a:r>
              <a:rPr lang="en-US" baseline="0" smtClean="0"/>
              <a:t>was approved </a:t>
            </a:r>
            <a:r>
              <a:rPr lang="en-US" baseline="0" dirty="0" smtClean="0"/>
              <a:t>according to the following conditions:</a:t>
            </a:r>
          </a:p>
          <a:p>
            <a:pPr marL="171450" indent="-171450">
              <a:buFont typeface="Arial" panose="020B0604020202020204" pitchFamily="34" charset="0"/>
              <a:buChar char="•"/>
            </a:pPr>
            <a:r>
              <a:rPr lang="en-US" baseline="0" dirty="0" smtClean="0"/>
              <a:t>Unlabeled packaged foods (such as salads, sandwiches, school baked goods, etc.) provided for self-service would be sold at a time when School Nutrition Employees were available to “man” the meal service and answer questions about allergens in the foods.</a:t>
            </a:r>
          </a:p>
          <a:p>
            <a:pPr marL="171450" indent="-171450">
              <a:buFont typeface="Arial" panose="020B0604020202020204" pitchFamily="34" charset="0"/>
              <a:buChar char="•"/>
            </a:pPr>
            <a:r>
              <a:rPr lang="en-US" baseline="0" dirty="0" smtClean="0"/>
              <a:t>A specialized lesson such as this one would be used to teach all School Nutrition Employees working on the serving line how to respond to customer requests for allergen information.</a:t>
            </a:r>
          </a:p>
          <a:p>
            <a:pPr marL="171450" indent="-171450">
              <a:buFont typeface="Arial" panose="020B0604020202020204" pitchFamily="34" charset="0"/>
              <a:buChar char="•"/>
            </a:pPr>
            <a:r>
              <a:rPr lang="en-US" baseline="0" dirty="0" smtClean="0"/>
              <a:t>A copy of the variance would be included in the HACCP Plan. (Note: the variance was written and approved at the State Agency level and provided to SFAs.)</a:t>
            </a:r>
          </a:p>
          <a:p>
            <a:pPr marL="171450" indent="-171450">
              <a:buFont typeface="Arial" panose="020B0604020202020204" pitchFamily="34" charset="0"/>
              <a:buChar char="•"/>
            </a:pPr>
            <a:r>
              <a:rPr lang="en-US" baseline="0" dirty="0" smtClean="0"/>
              <a:t>Information about students with known allergens documented from a physician’s medical statement would be identified in the computerized point of service (POS) software or other effective method (such as pictures, poster, list, roster, etc.) Note to Presenter: inform employees in your School Food Authority (SFA) of the method being used to identify students with food allergies at the POS.</a:t>
            </a:r>
          </a:p>
          <a:p>
            <a:endParaRPr lang="en-US" baseline="0" dirty="0" smtClean="0"/>
          </a:p>
          <a:p>
            <a:r>
              <a:rPr lang="en-US" baseline="0" dirty="0" smtClean="0"/>
              <a:t>Therefore, this lesson will provide some basic information about allergens and expectations of school nutrition staff during meal service.</a:t>
            </a:r>
            <a:endParaRPr lang="en-US" dirty="0"/>
          </a:p>
        </p:txBody>
      </p:sp>
      <p:sp>
        <p:nvSpPr>
          <p:cNvPr id="4" name="Slide Number Placeholder 3"/>
          <p:cNvSpPr>
            <a:spLocks noGrp="1"/>
          </p:cNvSpPr>
          <p:nvPr>
            <p:ph type="sldNum" sz="quarter" idx="10"/>
          </p:nvPr>
        </p:nvSpPr>
        <p:spPr/>
        <p:txBody>
          <a:bodyPr/>
          <a:lstStyle/>
          <a:p>
            <a:fld id="{2093116A-5FC5-4664-A120-08548039CCDD}" type="slidenum">
              <a:rPr lang="en-US" smtClean="0"/>
              <a:t>1</a:t>
            </a:fld>
            <a:endParaRPr lang="en-US" dirty="0"/>
          </a:p>
        </p:txBody>
      </p:sp>
    </p:spTree>
    <p:extLst>
      <p:ext uri="{BB962C8B-B14F-4D97-AF65-F5344CB8AC3E}">
        <p14:creationId xmlns:p14="http://schemas.microsoft.com/office/powerpoint/2010/main" val="62641721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Always respond honestly about the ingredient content of the menu items. If you do not know, tell</a:t>
            </a:r>
            <a:r>
              <a:rPr lang="en-US" baseline="0" dirty="0" smtClean="0"/>
              <a:t> the consumer that you will find out or recommend a food known to be free of the specific allergen(s). Enlist the assistance of the person in charge (PIC) or manager to make sure any information relayed to the consumer is accurate.</a:t>
            </a:r>
            <a:r>
              <a:rPr lang="en-US" dirty="0" smtClean="0"/>
              <a:t> </a:t>
            </a:r>
            <a:endParaRPr lang="en-US" dirty="0"/>
          </a:p>
        </p:txBody>
      </p:sp>
      <p:sp>
        <p:nvSpPr>
          <p:cNvPr id="4" name="Slide Number Placeholder 3"/>
          <p:cNvSpPr>
            <a:spLocks noGrp="1"/>
          </p:cNvSpPr>
          <p:nvPr>
            <p:ph type="sldNum" sz="quarter" idx="10"/>
          </p:nvPr>
        </p:nvSpPr>
        <p:spPr/>
        <p:txBody>
          <a:bodyPr/>
          <a:lstStyle/>
          <a:p>
            <a:fld id="{2093116A-5FC5-4664-A120-08548039CCDD}" type="slidenum">
              <a:rPr lang="en-US" smtClean="0"/>
              <a:t>10</a:t>
            </a:fld>
            <a:endParaRPr lang="en-US" dirty="0"/>
          </a:p>
        </p:txBody>
      </p:sp>
    </p:spTree>
    <p:extLst>
      <p:ext uri="{BB962C8B-B14F-4D97-AF65-F5344CB8AC3E}">
        <p14:creationId xmlns:p14="http://schemas.microsoft.com/office/powerpoint/2010/main" val="75950761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093116A-5FC5-4664-A120-08548039CCDD}" type="slidenum">
              <a:rPr lang="en-US" smtClean="0"/>
              <a:t>12</a:t>
            </a:fld>
            <a:endParaRPr lang="en-US" dirty="0"/>
          </a:p>
        </p:txBody>
      </p:sp>
    </p:spTree>
    <p:extLst>
      <p:ext uri="{BB962C8B-B14F-4D97-AF65-F5344CB8AC3E}">
        <p14:creationId xmlns:p14="http://schemas.microsoft.com/office/powerpoint/2010/main" val="325132556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And now, a bit of basic information about allergens:</a:t>
            </a:r>
          </a:p>
          <a:p>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 food allergen is defined as </a:t>
            </a:r>
            <a:r>
              <a:rPr lang="en-US" i="1" dirty="0" smtClean="0"/>
              <a:t>“a product or ingredient containing certain proteins that can potentially cause severe (occasionally fatal) reactions in a food allergic person. Allergen proteins are naturally occurring and generally cannot be eliminated by cooking or baking.”</a:t>
            </a:r>
            <a:r>
              <a:rPr lang="en-US" dirty="0" smtClean="0"/>
              <a:t> All food allergens are proteins, but not all proteins are allergens. </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 </a:t>
            </a:r>
            <a:r>
              <a:rPr lang="en-US" i="1" dirty="0" smtClean="0"/>
              <a:t>food allergy</a:t>
            </a:r>
            <a:r>
              <a:rPr lang="en-US" dirty="0" smtClean="0"/>
              <a:t> occurs when the body has a specific and reproducible exaggerated immune response to certain foods.</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Note: Allergies</a:t>
            </a:r>
            <a:r>
              <a:rPr lang="en-US" baseline="0" dirty="0" smtClean="0"/>
              <a:t> and intolerances are not the same. </a:t>
            </a:r>
            <a:r>
              <a:rPr lang="en-US" sz="1200" b="0" i="0" kern="1200" dirty="0" smtClean="0">
                <a:solidFill>
                  <a:schemeClr val="tx1"/>
                </a:solidFill>
                <a:effectLst/>
                <a:latin typeface="+mn-lt"/>
                <a:ea typeface="+mn-ea"/>
                <a:cs typeface="+mn-cs"/>
              </a:rPr>
              <a:t>Many people have what is called a food intolerance. This term refers to heartburn, cramps, belly pain, or diarrhea that can occur after they eat certain foods. An</a:t>
            </a:r>
            <a:r>
              <a:rPr lang="en-US" sz="1200" b="0" i="0" kern="1200" baseline="0" dirty="0" smtClean="0">
                <a:solidFill>
                  <a:schemeClr val="tx1"/>
                </a:solidFill>
                <a:effectLst/>
                <a:latin typeface="+mn-lt"/>
                <a:ea typeface="+mn-ea"/>
                <a:cs typeface="+mn-cs"/>
              </a:rPr>
              <a:t> allergy causes </a:t>
            </a:r>
            <a:r>
              <a:rPr lang="en-US" sz="1200" b="0" i="0" kern="1200" dirty="0" smtClean="0">
                <a:solidFill>
                  <a:schemeClr val="tx1"/>
                </a:solidFill>
                <a:effectLst/>
                <a:latin typeface="+mn-lt"/>
                <a:ea typeface="+mn-ea"/>
                <a:cs typeface="+mn-cs"/>
              </a:rPr>
              <a:t>the immune system to release substances that cause the symptoms of food allergies. </a:t>
            </a: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endParaRPr lang="en-US" dirty="0"/>
          </a:p>
        </p:txBody>
      </p:sp>
      <p:sp>
        <p:nvSpPr>
          <p:cNvPr id="4" name="Slide Number Placeholder 3"/>
          <p:cNvSpPr>
            <a:spLocks noGrp="1"/>
          </p:cNvSpPr>
          <p:nvPr>
            <p:ph type="sldNum" sz="quarter" idx="10"/>
          </p:nvPr>
        </p:nvSpPr>
        <p:spPr/>
        <p:txBody>
          <a:bodyPr/>
          <a:lstStyle/>
          <a:p>
            <a:fld id="{2093116A-5FC5-4664-A120-08548039CCDD}" type="slidenum">
              <a:rPr lang="en-US" smtClean="0"/>
              <a:t>2</a:t>
            </a:fld>
            <a:endParaRPr lang="en-US" dirty="0"/>
          </a:p>
        </p:txBody>
      </p:sp>
    </p:spTree>
    <p:extLst>
      <p:ext uri="{BB962C8B-B14F-4D97-AF65-F5344CB8AC3E}">
        <p14:creationId xmlns:p14="http://schemas.microsoft.com/office/powerpoint/2010/main" val="284291116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342900" indent="-342900">
              <a:buFont typeface="Arial"/>
              <a:buChar char="•"/>
            </a:pPr>
            <a:r>
              <a:rPr lang="en-US" dirty="0" smtClean="0"/>
              <a:t>There are eight foods containing the proteins that cause 90% of the food allergic reactions according to the Food and Drug Administration (FDA) Guidance Document for Food Investigators. </a:t>
            </a:r>
          </a:p>
          <a:p>
            <a:pPr marL="342900" indent="-342900">
              <a:buFont typeface="Arial"/>
              <a:buChar char="•"/>
            </a:pPr>
            <a:r>
              <a:rPr lang="en-US" dirty="0" smtClean="0"/>
              <a:t>They are milk, eggs, peanuts, tree nuts, fish, shellfish, soy, and wheat. </a:t>
            </a:r>
          </a:p>
          <a:p>
            <a:pPr marL="342900" indent="-342900">
              <a:buFont typeface="Arial"/>
              <a:buChar char="•"/>
            </a:pPr>
            <a:r>
              <a:rPr lang="en-US" dirty="0" smtClean="0"/>
              <a:t>The FDA focuses on these foods because they are the primary foods that cause allergic symptoms. </a:t>
            </a:r>
          </a:p>
          <a:p>
            <a:pPr marL="342900" indent="-342900">
              <a:buFont typeface="Arial"/>
              <a:buChar char="•"/>
            </a:pPr>
            <a:r>
              <a:rPr lang="en-US" dirty="0" smtClean="0"/>
              <a:t>About 90% of the remaining reactions are attributed to cottonseed, poppy seed, sunflower seed, sesame seed, legumes, sulfites (not a true food allergen), and celery root. </a:t>
            </a:r>
          </a:p>
          <a:p>
            <a:pPr marL="342900" indent="-342900">
              <a:buFont typeface="Arial"/>
              <a:buChar char="•"/>
            </a:pPr>
            <a:r>
              <a:rPr lang="en-US" dirty="0" smtClean="0"/>
              <a:t> It should be noted there are approximately 220 different food materials that have been identified as causing an allergic response and the list will likely grow. </a:t>
            </a:r>
          </a:p>
          <a:p>
            <a:pPr marL="342900" indent="-342900">
              <a:buFont typeface="Arial"/>
              <a:buChar char="•"/>
            </a:pPr>
            <a:r>
              <a:rPr lang="en-US" sz="1200" b="0" i="0" kern="1200" dirty="0" smtClean="0">
                <a:solidFill>
                  <a:schemeClr val="tx1"/>
                </a:solidFill>
                <a:effectLst/>
                <a:latin typeface="+mn-lt"/>
                <a:ea typeface="+mn-ea"/>
                <a:cs typeface="+mn-cs"/>
              </a:rPr>
              <a:t>The symbols seen on this slide are often used on food packaging to draw attention to the presence of a particular allergen.  The pictures do not replace the wording that must be present.</a:t>
            </a:r>
            <a:endParaRPr lang="en-US" dirty="0" smtClean="0"/>
          </a:p>
          <a:p>
            <a:endParaRPr lang="en-US" dirty="0"/>
          </a:p>
        </p:txBody>
      </p:sp>
      <p:sp>
        <p:nvSpPr>
          <p:cNvPr id="4" name="Slide Number Placeholder 3"/>
          <p:cNvSpPr>
            <a:spLocks noGrp="1"/>
          </p:cNvSpPr>
          <p:nvPr>
            <p:ph type="sldNum" sz="quarter" idx="10"/>
          </p:nvPr>
        </p:nvSpPr>
        <p:spPr/>
        <p:txBody>
          <a:bodyPr/>
          <a:lstStyle/>
          <a:p>
            <a:fld id="{2093116A-5FC5-4664-A120-08548039CCDD}" type="slidenum">
              <a:rPr lang="en-US" smtClean="0"/>
              <a:t>3</a:t>
            </a:fld>
            <a:endParaRPr lang="en-US" dirty="0"/>
          </a:p>
        </p:txBody>
      </p:sp>
    </p:spTree>
    <p:extLst>
      <p:ext uri="{BB962C8B-B14F-4D97-AF65-F5344CB8AC3E}">
        <p14:creationId xmlns:p14="http://schemas.microsoft.com/office/powerpoint/2010/main" val="97134410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a:buNone/>
            </a:pPr>
            <a:r>
              <a:rPr lang="en-US" dirty="0" smtClean="0"/>
              <a:t>Food allergies cause immune system responses that range from discomfort to life-threatening reactions. The body mistakes the allergen protein as a harmful substance and reacts accordingly. There are currently no medications to cure food allergies. Epinephrine, commonly called adrenaline, is the medication that is commonly used to control the reaction in the case of an allergic response to a food protein. Avoidance of the food prevents a reaction. </a:t>
            </a:r>
          </a:p>
          <a:p>
            <a:pPr marL="0" indent="0">
              <a:buFont typeface="Arial"/>
              <a:buNone/>
            </a:pPr>
            <a:endParaRPr lang="en-US" dirty="0" smtClean="0"/>
          </a:p>
          <a:p>
            <a:pPr marL="0" indent="0">
              <a:buFont typeface="Arial"/>
              <a:buNone/>
            </a:pPr>
            <a:r>
              <a:rPr lang="en-US" dirty="0" smtClean="0"/>
              <a:t>Reactions may produce</a:t>
            </a:r>
            <a:r>
              <a:rPr lang="en-US" baseline="0" dirty="0" smtClean="0"/>
              <a:t> n</a:t>
            </a:r>
            <a:r>
              <a:rPr lang="en-US" dirty="0" smtClean="0"/>
              <a:t>on-anaphylactic symptoms or may be severe and cause anaphylaxis</a:t>
            </a:r>
            <a:r>
              <a:rPr lang="en-US" baseline="0" dirty="0" smtClean="0"/>
              <a:t> which can be life threatening.</a:t>
            </a:r>
            <a:endParaRPr lang="en-US" dirty="0" smtClean="0"/>
          </a:p>
          <a:p>
            <a:endParaRPr lang="en-US" dirty="0" smtClean="0"/>
          </a:p>
          <a:p>
            <a:r>
              <a:rPr lang="en-US" b="1" dirty="0" smtClean="0"/>
              <a:t>Non-anaphylactic symptoms:</a:t>
            </a:r>
          </a:p>
          <a:p>
            <a:pPr marL="171450" indent="-171450">
              <a:buFont typeface="Arial" panose="020B0604020202020204" pitchFamily="34" charset="0"/>
              <a:buChar char="•"/>
            </a:pPr>
            <a:r>
              <a:rPr lang="en-US" sz="1200" dirty="0" smtClean="0"/>
              <a:t>Mucous Membrane Symptoms</a:t>
            </a:r>
            <a:r>
              <a:rPr lang="en-US" sz="1200" baseline="0" dirty="0" smtClean="0"/>
              <a:t> such as </a:t>
            </a:r>
            <a:r>
              <a:rPr lang="en-US" sz="1200" b="0" dirty="0" smtClean="0"/>
              <a:t>red watery eyes or swollen lips, tongue, or eyes</a:t>
            </a:r>
            <a:endParaRPr lang="en-US" sz="1200" dirty="0" smtClean="0"/>
          </a:p>
          <a:p>
            <a:pPr marL="171450" indent="-171450">
              <a:buFont typeface="Arial" panose="020B0604020202020204" pitchFamily="34" charset="0"/>
              <a:buChar char="•"/>
            </a:pPr>
            <a:r>
              <a:rPr lang="en-US" sz="1200" dirty="0" smtClean="0"/>
              <a:t>Skin Symptoms: </a:t>
            </a:r>
            <a:r>
              <a:rPr lang="en-US" sz="1200" b="0" dirty="0" smtClean="0"/>
              <a:t>itchiness rash, or hives</a:t>
            </a:r>
            <a:endParaRPr lang="en-US" sz="1200" dirty="0" smtClean="0"/>
          </a:p>
          <a:p>
            <a:pPr marL="171450" indent="-171450">
              <a:buFont typeface="Arial" panose="020B0604020202020204" pitchFamily="34" charset="0"/>
              <a:buChar char="•"/>
            </a:pPr>
            <a:r>
              <a:rPr lang="en-US" sz="1200" dirty="0" smtClean="0"/>
              <a:t>Gastrointestinal Symptoms: </a:t>
            </a:r>
            <a:r>
              <a:rPr lang="en-US" sz="1200" b="0" dirty="0" smtClean="0"/>
              <a:t>nausea, pain, cramping, vomiting, diarrhea, or acid reflux</a:t>
            </a:r>
            <a:endParaRPr lang="en-US" sz="1200" dirty="0" smtClean="0"/>
          </a:p>
          <a:p>
            <a:pPr marL="171450" indent="-171450">
              <a:buFont typeface="Arial" panose="020B0604020202020204" pitchFamily="34" charset="0"/>
              <a:buChar char="•"/>
            </a:pPr>
            <a:r>
              <a:rPr lang="en-US" sz="1200" dirty="0" smtClean="0"/>
              <a:t>Upper Respiratory Symptoms: </a:t>
            </a:r>
            <a:r>
              <a:rPr lang="en-US" sz="1200" b="0" dirty="0" smtClean="0"/>
              <a:t>nasal congestion, sneezing, hoarse voice, trouble swallowing, dry staccato cough, or numbness around mouth</a:t>
            </a:r>
          </a:p>
          <a:p>
            <a:pPr marL="171450" indent="-171450">
              <a:buFont typeface="Arial" panose="020B0604020202020204" pitchFamily="34" charset="0"/>
              <a:buChar char="•"/>
            </a:pPr>
            <a:r>
              <a:rPr lang="en-US" sz="1200" dirty="0" smtClean="0">
                <a:latin typeface="Cambria"/>
                <a:cs typeface="Cambria"/>
              </a:rPr>
              <a:t>Lower Respiratory Symptoms:</a:t>
            </a:r>
            <a:r>
              <a:rPr lang="en-US" sz="1200" b="0" dirty="0" smtClean="0">
                <a:latin typeface="Cambria"/>
                <a:cs typeface="Cambria"/>
              </a:rPr>
              <a:t> deep cough, wheezing, shortness of breath or difficulty breathing, or chest tightness</a:t>
            </a:r>
            <a:endParaRPr lang="en-US" sz="1200" dirty="0" smtClean="0">
              <a:latin typeface="Cambria"/>
              <a:cs typeface="Cambria"/>
            </a:endParaRPr>
          </a:p>
          <a:p>
            <a:pPr marL="171450" indent="-171450">
              <a:buFont typeface="Arial" panose="020B0604020202020204" pitchFamily="34" charset="0"/>
              <a:buChar char="•"/>
            </a:pPr>
            <a:r>
              <a:rPr lang="en-US" sz="1200" dirty="0" smtClean="0">
                <a:latin typeface="Cambria"/>
                <a:cs typeface="Cambria"/>
              </a:rPr>
              <a:t>Cardiovascular Symptoms: </a:t>
            </a:r>
            <a:r>
              <a:rPr lang="en-US" sz="1200" b="0" dirty="0" smtClean="0">
                <a:latin typeface="Cambria"/>
                <a:cs typeface="Cambria"/>
              </a:rPr>
              <a:t>pale or blue skin color, weak pulse, dizziness or fainting, confusion or shock, hypotension (decrease in blood pressure), or loss of consciousness</a:t>
            </a:r>
          </a:p>
          <a:p>
            <a:pPr marL="171450" indent="-171450">
              <a:buFont typeface="Arial" panose="020B0604020202020204" pitchFamily="34" charset="0"/>
              <a:buChar char="•"/>
            </a:pPr>
            <a:r>
              <a:rPr lang="en-US" sz="1200" dirty="0" smtClean="0">
                <a:latin typeface="Cambria"/>
                <a:cs typeface="Cambria"/>
              </a:rPr>
              <a:t>Mental or Emotional Symptoms: </a:t>
            </a:r>
            <a:r>
              <a:rPr lang="en-US" sz="1200" b="0" dirty="0" smtClean="0">
                <a:latin typeface="Cambria"/>
                <a:cs typeface="Cambria"/>
              </a:rPr>
              <a:t>sense of “impending doom,” irritability, change in alertness, mood change, or confusion</a:t>
            </a:r>
            <a:endParaRPr lang="en-US" sz="1200" dirty="0" smtClean="0">
              <a:latin typeface="Cambria"/>
              <a:cs typeface="Cambria"/>
            </a:endParaRPr>
          </a:p>
          <a:p>
            <a:pPr marL="0" indent="0">
              <a:buFont typeface="Arial" panose="020B0604020202020204" pitchFamily="34" charset="0"/>
              <a:buNone/>
            </a:pPr>
            <a:endParaRPr lang="en-US" sz="1200" b="0" dirty="0" smtClean="0">
              <a:latin typeface="Cambria"/>
            </a:endParaRPr>
          </a:p>
          <a:p>
            <a:pPr marL="0" indent="0">
              <a:buFont typeface="Arial" panose="020B0604020202020204" pitchFamily="34" charset="0"/>
              <a:buNone/>
            </a:pPr>
            <a:r>
              <a:rPr lang="en-US" sz="1200" b="1" dirty="0" smtClean="0">
                <a:latin typeface="Cambria"/>
              </a:rPr>
              <a:t>Anaphylaxis:</a:t>
            </a:r>
          </a:p>
          <a:p>
            <a:pPr marL="0" indent="0">
              <a:buFont typeface="Arial"/>
              <a:buNone/>
            </a:pPr>
            <a:r>
              <a:rPr lang="en-US" dirty="0" smtClean="0"/>
              <a:t>Anaphylaxis is a rare but potentially fatal condition in which several different parts of the body experience allergic reactions simultaneously. Symptoms usually appear rapidly, sometimes within minutes of exposure to the allergen, and can be life threatening. </a:t>
            </a:r>
          </a:p>
          <a:p>
            <a:pPr marL="0" indent="0">
              <a:buFont typeface="Arial"/>
              <a:buNone/>
            </a:pPr>
            <a:r>
              <a:rPr lang="en-US" dirty="0" smtClean="0"/>
              <a:t>Immediate medical attention is necessary when anaphylaxis occurs. Standard emergency treatment often includes an injection of epinephrine (adrenaline) to open up the airway and blood vessels.</a:t>
            </a:r>
          </a:p>
          <a:p>
            <a:pPr marL="0" indent="0">
              <a:buFont typeface="Arial"/>
              <a:buNone/>
            </a:pPr>
            <a:r>
              <a:rPr lang="en-US" dirty="0" smtClean="0"/>
              <a:t>Symptoms may include:</a:t>
            </a:r>
          </a:p>
          <a:p>
            <a:pPr marL="171450" indent="-171450">
              <a:buFont typeface="Arial" panose="020B0604020202020204" pitchFamily="34" charset="0"/>
              <a:buChar char="•"/>
            </a:pPr>
            <a:r>
              <a:rPr lang="en-US" dirty="0" smtClean="0"/>
              <a:t>itching</a:t>
            </a:r>
          </a:p>
          <a:p>
            <a:pPr marL="171450" indent="-171450">
              <a:buFont typeface="Arial" panose="020B0604020202020204" pitchFamily="34" charset="0"/>
              <a:buChar char="•"/>
            </a:pPr>
            <a:r>
              <a:rPr lang="en-US" dirty="0" smtClean="0"/>
              <a:t>hives</a:t>
            </a:r>
          </a:p>
          <a:p>
            <a:pPr marL="171450" indent="-171450">
              <a:buFont typeface="Arial" panose="020B0604020202020204" pitchFamily="34" charset="0"/>
              <a:buChar char="•"/>
            </a:pPr>
            <a:r>
              <a:rPr lang="en-US" dirty="0" smtClean="0"/>
              <a:t>swelling of the throat</a:t>
            </a:r>
          </a:p>
          <a:p>
            <a:pPr marL="171450" indent="-171450">
              <a:buFont typeface="Arial" panose="020B0604020202020204" pitchFamily="34" charset="0"/>
              <a:buChar char="•"/>
            </a:pPr>
            <a:r>
              <a:rPr lang="en-US" dirty="0" smtClean="0"/>
              <a:t>difficulty breathing</a:t>
            </a:r>
          </a:p>
          <a:p>
            <a:pPr marL="171450" indent="-171450">
              <a:buFont typeface="Arial" panose="020B0604020202020204" pitchFamily="34" charset="0"/>
              <a:buChar char="•"/>
            </a:pPr>
            <a:r>
              <a:rPr lang="en-US" dirty="0" smtClean="0"/>
              <a:t>lower blood pressure</a:t>
            </a:r>
          </a:p>
          <a:p>
            <a:pPr marL="171450" indent="-171450">
              <a:buFont typeface="Arial" panose="020B0604020202020204" pitchFamily="34" charset="0"/>
              <a:buChar char="•"/>
            </a:pPr>
            <a:r>
              <a:rPr lang="en-US" dirty="0" smtClean="0"/>
              <a:t>loss of consciousness</a:t>
            </a:r>
          </a:p>
          <a:p>
            <a:pPr marL="0" indent="0">
              <a:buFont typeface="Arial" panose="020B0604020202020204" pitchFamily="34" charset="0"/>
              <a:buNone/>
            </a:pPr>
            <a:endParaRPr lang="en-US" sz="1200" b="0" dirty="0" smtClean="0"/>
          </a:p>
          <a:p>
            <a:endParaRPr lang="en-US" dirty="0"/>
          </a:p>
        </p:txBody>
      </p:sp>
      <p:sp>
        <p:nvSpPr>
          <p:cNvPr id="4" name="Slide Number Placeholder 3"/>
          <p:cNvSpPr>
            <a:spLocks noGrp="1"/>
          </p:cNvSpPr>
          <p:nvPr>
            <p:ph type="sldNum" sz="quarter" idx="10"/>
          </p:nvPr>
        </p:nvSpPr>
        <p:spPr/>
        <p:txBody>
          <a:bodyPr/>
          <a:lstStyle/>
          <a:p>
            <a:fld id="{2093116A-5FC5-4664-A120-08548039CCDD}" type="slidenum">
              <a:rPr lang="en-US" smtClean="0"/>
              <a:t>4</a:t>
            </a:fld>
            <a:endParaRPr lang="en-US" dirty="0"/>
          </a:p>
        </p:txBody>
      </p:sp>
    </p:spTree>
    <p:extLst>
      <p:ext uri="{BB962C8B-B14F-4D97-AF65-F5344CB8AC3E}">
        <p14:creationId xmlns:p14="http://schemas.microsoft.com/office/powerpoint/2010/main" val="294356193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NCDPI</a:t>
            </a:r>
            <a:r>
              <a:rPr lang="en-US" baseline="0" dirty="0" smtClean="0"/>
              <a:t> School Nutrition Services Section has worked closely with the NC Division of Public Health Food Protection Branch to gain approval of the labeling variance. The variance was granted because self-service lines in NC School Cafeterias are considered to be “manned” because employees are continuously monitoring and stocking all serving lines/carts even if the lines are self-service and the lines are “manned” by a cashier or person at the point of service.</a:t>
            </a:r>
          </a:p>
          <a:p>
            <a:endParaRPr lang="en-US" baseline="0" dirty="0" smtClean="0"/>
          </a:p>
          <a:p>
            <a:r>
              <a:rPr lang="en-US" baseline="0" dirty="0" smtClean="0"/>
              <a:t>The State Agency will provide the position statement to School Nutrition Administrators for inclusion in the HACCP Plan. A copy of the position statement, variance, and documentation of allergen continuing education (such as teaching this lesson) should be inserted in the school’s HACCP Plan.</a:t>
            </a:r>
            <a:endParaRPr lang="en-US" dirty="0"/>
          </a:p>
        </p:txBody>
      </p:sp>
      <p:sp>
        <p:nvSpPr>
          <p:cNvPr id="4" name="Slide Number Placeholder 3"/>
          <p:cNvSpPr>
            <a:spLocks noGrp="1"/>
          </p:cNvSpPr>
          <p:nvPr>
            <p:ph type="sldNum" sz="quarter" idx="10"/>
          </p:nvPr>
        </p:nvSpPr>
        <p:spPr/>
        <p:txBody>
          <a:bodyPr/>
          <a:lstStyle/>
          <a:p>
            <a:fld id="{2093116A-5FC5-4664-A120-08548039CCDD}" type="slidenum">
              <a:rPr lang="en-US" smtClean="0"/>
              <a:t>5</a:t>
            </a:fld>
            <a:endParaRPr lang="en-US" dirty="0"/>
          </a:p>
        </p:txBody>
      </p:sp>
    </p:spTree>
    <p:extLst>
      <p:ext uri="{BB962C8B-B14F-4D97-AF65-F5344CB8AC3E}">
        <p14:creationId xmlns:p14="http://schemas.microsoft.com/office/powerpoint/2010/main" val="36055534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dirty="0" smtClean="0"/>
              <a:t>School</a:t>
            </a:r>
            <a:r>
              <a:rPr lang="en-US" sz="1200" baseline="0" dirty="0" smtClean="0"/>
              <a:t> Nutrition Staff must be able to respond appropriately to questions from consumers selecting packaged foods prepared by the cafeteria.</a:t>
            </a:r>
          </a:p>
          <a:p>
            <a:endParaRPr lang="en-US" sz="1200" baseline="0" dirty="0" smtClean="0"/>
          </a:p>
          <a:p>
            <a:r>
              <a:rPr lang="en-US" sz="1200" baseline="0" dirty="0" smtClean="0"/>
              <a:t>The School Nutrition Administrator (SNA) should place a copy of the labeling variance into the HACCP plan in all schools that provide packaged foods that are prepared by school nutrition staff. The SNA or designee must provide allergen awareness continuing education to school nutrition staff working in the cafeteria and include documentation in the HACCP Plan.</a:t>
            </a:r>
          </a:p>
          <a:p>
            <a:endParaRPr lang="en-US" sz="1200" baseline="0" dirty="0" smtClean="0"/>
          </a:p>
          <a:p>
            <a:r>
              <a:rPr lang="en-US" sz="1200" baseline="0" dirty="0" smtClean="0"/>
              <a:t>The Person in Charge (PIC), who is usually the manager, must be able to describe </a:t>
            </a:r>
            <a:r>
              <a:rPr lang="en-US" sz="1200" b="0" i="0" u="none" strike="noStrike" kern="1200" baseline="0" dirty="0" smtClean="0">
                <a:solidFill>
                  <a:schemeClr val="tx1"/>
                </a:solidFill>
                <a:latin typeface="+mn-lt"/>
                <a:ea typeface="+mn-ea"/>
                <a:cs typeface="+mn-cs"/>
              </a:rPr>
              <a:t>FOODS identified as MAJOR FOOD ALLERGENS and the symptoms that a MAJOR FOOD ALLERGEN could cause in a sensitive individual who has an allergic reaction. In addition, the PIC should be able to read labels and identify food allergens.</a:t>
            </a:r>
          </a:p>
          <a:p>
            <a:endParaRPr lang="en-US" sz="1200" b="0" i="0" u="none" strike="noStrike" kern="1200" baseline="0" dirty="0" smtClean="0">
              <a:solidFill>
                <a:schemeClr val="tx1"/>
              </a:solidFill>
              <a:latin typeface="+mn-lt"/>
              <a:ea typeface="+mn-ea"/>
              <a:cs typeface="+mn-cs"/>
            </a:endParaRPr>
          </a:p>
          <a:p>
            <a:r>
              <a:rPr lang="en-US" sz="1200" b="0" i="0" u="none" strike="noStrike" kern="1200" baseline="0" dirty="0" smtClean="0">
                <a:solidFill>
                  <a:schemeClr val="tx1"/>
                </a:solidFill>
                <a:latin typeface="+mn-lt"/>
                <a:ea typeface="+mn-ea"/>
                <a:cs typeface="+mn-cs"/>
              </a:rPr>
              <a:t>Food Employees must be able to respond appropriately to consumers who have questions about allergens in foods because of the NC labeling variance that has been approved for schools.</a:t>
            </a:r>
          </a:p>
          <a:p>
            <a:endParaRPr lang="en-US" sz="1200" b="0" i="0" u="none" strike="noStrike" kern="1200" baseline="0" dirty="0" smtClean="0">
              <a:solidFill>
                <a:schemeClr val="tx1"/>
              </a:solidFill>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baseline="0" dirty="0" smtClean="0"/>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sz="1200"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dirty="0" smtClean="0"/>
          </a:p>
        </p:txBody>
      </p:sp>
      <p:sp>
        <p:nvSpPr>
          <p:cNvPr id="4" name="Slide Number Placeholder 3"/>
          <p:cNvSpPr>
            <a:spLocks noGrp="1"/>
          </p:cNvSpPr>
          <p:nvPr>
            <p:ph type="sldNum" sz="quarter" idx="10"/>
          </p:nvPr>
        </p:nvSpPr>
        <p:spPr/>
        <p:txBody>
          <a:bodyPr/>
          <a:lstStyle/>
          <a:p>
            <a:fld id="{2093116A-5FC5-4664-A120-08548039CCDD}" type="slidenum">
              <a:rPr lang="en-US" smtClean="0"/>
              <a:t>6</a:t>
            </a:fld>
            <a:endParaRPr lang="en-US" dirty="0"/>
          </a:p>
        </p:txBody>
      </p:sp>
    </p:spTree>
    <p:extLst>
      <p:ext uri="{BB962C8B-B14F-4D97-AF65-F5344CB8AC3E}">
        <p14:creationId xmlns:p14="http://schemas.microsoft.com/office/powerpoint/2010/main" val="93544970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093116A-5FC5-4664-A120-08548039CCDD}" type="slidenum">
              <a:rPr lang="en-US" smtClean="0"/>
              <a:t>7</a:t>
            </a:fld>
            <a:endParaRPr lang="en-US" dirty="0"/>
          </a:p>
        </p:txBody>
      </p:sp>
    </p:spTree>
    <p:extLst>
      <p:ext uri="{BB962C8B-B14F-4D97-AF65-F5344CB8AC3E}">
        <p14:creationId xmlns:p14="http://schemas.microsoft.com/office/powerpoint/2010/main" val="315507059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kern="1200" dirty="0" smtClean="0">
                <a:solidFill>
                  <a:schemeClr val="tx1"/>
                </a:solidFill>
                <a:effectLst/>
                <a:latin typeface="+mn-lt"/>
                <a:ea typeface="+mn-ea"/>
                <a:cs typeface="+mn-cs"/>
              </a:rPr>
              <a:t>The </a:t>
            </a:r>
            <a:r>
              <a:rPr lang="en-US" sz="1200" b="1" i="0" u="none" strike="noStrike" kern="1200" dirty="0" smtClean="0">
                <a:solidFill>
                  <a:schemeClr val="tx1"/>
                </a:solidFill>
                <a:effectLst/>
                <a:latin typeface="+mn-lt"/>
                <a:ea typeface="+mn-ea"/>
                <a:cs typeface="+mn-cs"/>
                <a:hlinkClick r:id="rId3"/>
              </a:rPr>
              <a:t>Food Allergen Labeling and Consumer Protection Act (FALCPA),</a:t>
            </a:r>
            <a:r>
              <a:rPr lang="en-US" sz="1200" b="0" i="0" kern="1200" dirty="0" smtClean="0">
                <a:solidFill>
                  <a:schemeClr val="tx1"/>
                </a:solidFill>
                <a:effectLst/>
                <a:latin typeface="+mn-lt"/>
                <a:ea typeface="+mn-ea"/>
                <a:cs typeface="+mn-cs"/>
              </a:rPr>
              <a:t> which took effect January 1, 2006, requires that the labels of foods (including conventional foods, dietary supplements, infant formula, and medical foods) containing major food allergens (milk, eggs, fish, crustacean shellfish, peanuts, tree nuts, wheat and soy) note the allergen in plain language, either in the ingredient list or via:</a:t>
            </a:r>
          </a:p>
          <a:p>
            <a:r>
              <a:rPr lang="en-US" sz="1200" b="0" i="0" kern="1200" dirty="0" smtClean="0">
                <a:solidFill>
                  <a:schemeClr val="tx1"/>
                </a:solidFill>
                <a:effectLst/>
                <a:latin typeface="+mn-lt"/>
                <a:ea typeface="+mn-ea"/>
                <a:cs typeface="+mn-cs"/>
              </a:rPr>
              <a:t>the word “Contains” followed by the name of the major food allergen – for example, “Contains milk, wheat” – OR</a:t>
            </a:r>
          </a:p>
          <a:p>
            <a:r>
              <a:rPr lang="en-US" sz="1200" b="0" i="0" kern="1200" dirty="0" smtClean="0">
                <a:solidFill>
                  <a:schemeClr val="tx1"/>
                </a:solidFill>
                <a:effectLst/>
                <a:latin typeface="+mn-lt"/>
                <a:ea typeface="+mn-ea"/>
                <a:cs typeface="+mn-cs"/>
              </a:rPr>
              <a:t>in the ingredient list in parentheses – for example, “albumin (egg)”</a:t>
            </a:r>
          </a:p>
          <a:p>
            <a:r>
              <a:rPr lang="en-US" sz="1200" b="0" i="0" kern="1200" dirty="0" smtClean="0">
                <a:solidFill>
                  <a:schemeClr val="tx1"/>
                </a:solidFill>
                <a:effectLst/>
                <a:latin typeface="+mn-lt"/>
                <a:ea typeface="+mn-ea"/>
                <a:cs typeface="+mn-cs"/>
              </a:rPr>
              <a:t>Such ingredients must be listed if they are present in any amount, even in colors, flavors, or spice blends. Also, manufacturers must list the specific nut (e.g., almond, walnut, cashew) or seafood (e.g., tuna, salmon, shrimp, lobster) that is used.</a:t>
            </a:r>
          </a:p>
          <a:p>
            <a:r>
              <a:rPr lang="en-US" sz="1200" b="0" i="0" kern="1200" dirty="0" smtClean="0">
                <a:solidFill>
                  <a:schemeClr val="tx1"/>
                </a:solidFill>
                <a:effectLst/>
                <a:latin typeface="+mn-lt"/>
                <a:ea typeface="+mn-ea"/>
                <a:cs typeface="+mn-cs"/>
              </a:rPr>
              <a:t>Although FALCPA has made label reading easier, you should read all labels on all packages carefully every time. Ingredients can change without warning, so reading labels each time will ensure you are aware of any ingredients that may cause a reaction.</a:t>
            </a:r>
          </a:p>
          <a:p>
            <a:endParaRPr lang="en-US" sz="1200" b="0" i="0" kern="1200" dirty="0" smtClean="0">
              <a:solidFill>
                <a:schemeClr val="tx1"/>
              </a:solidFill>
              <a:effectLst/>
              <a:latin typeface="+mn-lt"/>
              <a:ea typeface="+mn-ea"/>
              <a:cs typeface="+mn-cs"/>
            </a:endParaRPr>
          </a:p>
          <a:p>
            <a:r>
              <a:rPr lang="en-US" sz="1200" b="1" i="0" kern="1200" dirty="0" smtClean="0">
                <a:solidFill>
                  <a:schemeClr val="tx1"/>
                </a:solidFill>
                <a:effectLst/>
                <a:latin typeface="+mn-lt"/>
                <a:ea typeface="+mn-ea"/>
                <a:cs typeface="+mn-cs"/>
              </a:rPr>
              <a:t>“May Contain” Statements</a:t>
            </a:r>
          </a:p>
          <a:p>
            <a:r>
              <a:rPr lang="en-US" sz="1200" b="0" i="0" kern="1200" dirty="0" smtClean="0">
                <a:solidFill>
                  <a:schemeClr val="tx1"/>
                </a:solidFill>
                <a:effectLst/>
                <a:latin typeface="+mn-lt"/>
                <a:ea typeface="+mn-ea"/>
                <a:cs typeface="+mn-cs"/>
              </a:rPr>
              <a:t>The use of advisory labeling (i.e., precautionary statements such as “may contain,” “processed in a facility that also processes,” or “made on equipment with”) is voluntary and optional for manufacturers. There are no laws governing or requiring these statements, so they may or may not indicate if a product contains a specific allergen.  According to the FDA’s guidance to the food industry on this issue, advisory labels “should not be used as a substitute for adhering to current good manufacturing practices and must be truthful and not misleading.”</a:t>
            </a:r>
          </a:p>
          <a:p>
            <a:endParaRPr lang="en-US" sz="1200" b="0" i="0" kern="120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Knowing how to read a food label will help to avoid food allergy problems caused by ingredients in foods. Lists are updated frequently. Contact The Food Allergy Network for current lists</a:t>
            </a:r>
            <a:r>
              <a:rPr lang="en-US" sz="1200" kern="1200" baseline="0" dirty="0" smtClean="0">
                <a:solidFill>
                  <a:schemeClr val="tx1"/>
                </a:solidFill>
                <a:effectLst/>
                <a:latin typeface="+mn-lt"/>
                <a:ea typeface="+mn-ea"/>
                <a:cs typeface="+mn-cs"/>
              </a:rPr>
              <a:t> -- </a:t>
            </a:r>
            <a:r>
              <a:rPr lang="en-US" sz="1200" kern="1200" dirty="0" smtClean="0">
                <a:solidFill>
                  <a:schemeClr val="tx1"/>
                </a:solidFill>
                <a:effectLst/>
                <a:latin typeface="+mn-lt"/>
                <a:ea typeface="+mn-ea"/>
                <a:cs typeface="+mn-cs"/>
              </a:rPr>
              <a:t>http://www.foodallergy.org/document.doc?id=133</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fld id="{2093116A-5FC5-4664-A120-08548039CCDD}" type="slidenum">
              <a:rPr lang="en-US" smtClean="0"/>
              <a:t>8</a:t>
            </a:fld>
            <a:endParaRPr lang="en-US" dirty="0"/>
          </a:p>
        </p:txBody>
      </p:sp>
    </p:spTree>
    <p:extLst>
      <p:ext uri="{BB962C8B-B14F-4D97-AF65-F5344CB8AC3E}">
        <p14:creationId xmlns:p14="http://schemas.microsoft.com/office/powerpoint/2010/main" val="262619025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kern="1200" dirty="0" smtClean="0">
                <a:solidFill>
                  <a:schemeClr val="tx1"/>
                </a:solidFill>
                <a:effectLst/>
                <a:latin typeface="+mn-lt"/>
                <a:ea typeface="+mn-ea"/>
                <a:cs typeface="+mn-cs"/>
              </a:rPr>
              <a:t>Cross-contact occurs when an allergen is inadvertently transferred from a food containing an allergen to a food that does not contain the allergen. It happens when one food comes into contact with another food and their proteins mix. As a result, each food then contains small amounts of the other food. These amounts are so small that they usually can’t be seen. Even this tiny amount of food protein has caused reactions in people with food allergies!</a:t>
            </a:r>
          </a:p>
          <a:p>
            <a:endParaRPr lang="en-US" sz="1200" b="0" i="0" kern="1200" dirty="0" smtClean="0">
              <a:solidFill>
                <a:schemeClr val="tx1"/>
              </a:solidFill>
              <a:effectLst/>
              <a:latin typeface="+mn-lt"/>
              <a:ea typeface="+mn-ea"/>
              <a:cs typeface="+mn-cs"/>
            </a:endParaRPr>
          </a:p>
          <a:p>
            <a:r>
              <a:rPr lang="en-US" sz="1200" b="1" i="0" kern="1200" dirty="0" smtClean="0">
                <a:solidFill>
                  <a:schemeClr val="tx1"/>
                </a:solidFill>
                <a:effectLst/>
                <a:latin typeface="+mn-lt"/>
                <a:ea typeface="+mn-ea"/>
                <a:cs typeface="+mn-cs"/>
              </a:rPr>
              <a:t>Examples of Cross-Contact and How to Avoid It</a:t>
            </a:r>
          </a:p>
          <a:p>
            <a:r>
              <a:rPr lang="en-US" sz="1200" b="0" i="0" kern="1200" dirty="0" smtClean="0">
                <a:solidFill>
                  <a:schemeClr val="tx1"/>
                </a:solidFill>
                <a:effectLst/>
                <a:latin typeface="+mn-lt"/>
                <a:ea typeface="+mn-ea"/>
                <a:cs typeface="+mn-cs"/>
              </a:rPr>
              <a:t>A knife that has been used to spread peanut butter is only wiped clean before being used to spread pimiento</a:t>
            </a:r>
            <a:r>
              <a:rPr lang="en-US" sz="1200" b="0" i="0" kern="1200" baseline="0" dirty="0" smtClean="0">
                <a:solidFill>
                  <a:schemeClr val="tx1"/>
                </a:solidFill>
                <a:effectLst/>
                <a:latin typeface="+mn-lt"/>
                <a:ea typeface="+mn-ea"/>
                <a:cs typeface="+mn-cs"/>
              </a:rPr>
              <a:t> cheese</a:t>
            </a:r>
            <a:r>
              <a:rPr lang="en-US" sz="1200" b="0" i="0" kern="1200" dirty="0" smtClean="0">
                <a:solidFill>
                  <a:schemeClr val="tx1"/>
                </a:solidFill>
                <a:effectLst/>
                <a:latin typeface="+mn-lt"/>
                <a:ea typeface="+mn-ea"/>
                <a:cs typeface="+mn-cs"/>
              </a:rPr>
              <a:t>. There could be enough peanut protein remaining on the knife to cause a reaction in a person who has a peanut allergy. All equipment and utensils must be cleaned with hot, soapy water before being used to prepare allergen-free food. Even a trace of food on a spoon or spatula that is invisible to us can cause an allergic reaction. This also holds true for serving utensils on the line.</a:t>
            </a:r>
          </a:p>
          <a:p>
            <a:endParaRPr lang="en-US" sz="1200" b="0" i="0" kern="1200" dirty="0" smtClean="0">
              <a:solidFill>
                <a:schemeClr val="tx1"/>
              </a:solidFill>
              <a:effectLst/>
              <a:latin typeface="+mn-lt"/>
              <a:ea typeface="+mn-ea"/>
              <a:cs typeface="+mn-cs"/>
            </a:endParaRPr>
          </a:p>
          <a:p>
            <a:r>
              <a:rPr lang="en-US" sz="1200" b="1" i="0" kern="1200" dirty="0" smtClean="0">
                <a:solidFill>
                  <a:schemeClr val="tx1"/>
                </a:solidFill>
                <a:effectLst/>
                <a:latin typeface="+mn-lt"/>
                <a:ea typeface="+mn-ea"/>
                <a:cs typeface="+mn-cs"/>
              </a:rPr>
              <a:t>Tips to avoid cross-contact</a:t>
            </a:r>
          </a:p>
          <a:p>
            <a:r>
              <a:rPr lang="en-US" sz="1200" b="0" i="0" kern="1200" dirty="0" smtClean="0">
                <a:solidFill>
                  <a:schemeClr val="tx1"/>
                </a:solidFill>
                <a:effectLst/>
                <a:latin typeface="+mn-lt"/>
                <a:ea typeface="+mn-ea"/>
                <a:cs typeface="+mn-cs"/>
              </a:rPr>
              <a:t>• Use utensils, cutting boards and pans that have been thoroughly washed with soap and water. • If you are making several foods, cook the allergy-safe foods first.</a:t>
            </a:r>
          </a:p>
          <a:p>
            <a:r>
              <a:rPr lang="en-US" sz="1200" b="0" i="0" kern="1200" dirty="0" smtClean="0">
                <a:solidFill>
                  <a:schemeClr val="tx1"/>
                </a:solidFill>
                <a:effectLst/>
                <a:latin typeface="+mn-lt"/>
                <a:ea typeface="+mn-ea"/>
                <a:cs typeface="+mn-cs"/>
              </a:rPr>
              <a:t>• Keep the safe foods covered and away from other foods that may splatter.</a:t>
            </a:r>
            <a:r>
              <a:rPr lang="en-US" sz="1200" b="0" i="0" kern="1200" baseline="0" dirty="0" smtClean="0">
                <a:solidFill>
                  <a:schemeClr val="tx1"/>
                </a:solidFill>
                <a:effectLst/>
                <a:latin typeface="+mn-lt"/>
                <a:ea typeface="+mn-ea"/>
                <a:cs typeface="+mn-cs"/>
              </a:rPr>
              <a:t> </a:t>
            </a:r>
            <a:r>
              <a:rPr lang="en-US" sz="1200" b="0" i="0" kern="1200" dirty="0" smtClean="0">
                <a:solidFill>
                  <a:schemeClr val="tx1"/>
                </a:solidFill>
                <a:effectLst/>
                <a:latin typeface="+mn-lt"/>
                <a:ea typeface="+mn-ea"/>
                <a:cs typeface="+mn-cs"/>
              </a:rPr>
              <a:t>If you make a mistake, you can’t just remove an allergen from a meal. Even a small amount of cross-contact makes a food unsafe.</a:t>
            </a:r>
          </a:p>
          <a:p>
            <a:r>
              <a:rPr lang="en-US" sz="1200" b="0" i="0" kern="1200" dirty="0" smtClean="0">
                <a:solidFill>
                  <a:schemeClr val="tx1"/>
                </a:solidFill>
                <a:effectLst/>
                <a:latin typeface="+mn-lt"/>
                <a:ea typeface="+mn-ea"/>
                <a:cs typeface="+mn-cs"/>
              </a:rPr>
              <a:t>• Wash your hands with soap and water before touching anything else if you have handled a food allergen. Soap and water will remove a food allergen. Sanitizing gels or water alone will not effectively remove allergens.</a:t>
            </a:r>
          </a:p>
          <a:p>
            <a:r>
              <a:rPr lang="en-US" sz="1200" b="0" i="0" kern="1200" dirty="0" smtClean="0">
                <a:solidFill>
                  <a:schemeClr val="tx1"/>
                </a:solidFill>
                <a:effectLst/>
                <a:latin typeface="+mn-lt"/>
                <a:ea typeface="+mn-ea"/>
                <a:cs typeface="+mn-cs"/>
              </a:rPr>
              <a:t>• Scrub down counters and tables with soap and water after making meals.</a:t>
            </a:r>
          </a:p>
          <a:p>
            <a:r>
              <a:rPr lang="en-US" sz="1200" b="0" i="0" kern="1200" dirty="0" smtClean="0">
                <a:solidFill>
                  <a:schemeClr val="tx1"/>
                </a:solidFill>
                <a:effectLst/>
                <a:latin typeface="+mn-lt"/>
                <a:ea typeface="+mn-ea"/>
                <a:cs typeface="+mn-cs"/>
              </a:rPr>
              <a:t>• Do not share food, drinks or utensils</a:t>
            </a:r>
            <a:r>
              <a:rPr lang="en-US" sz="1200" b="0" i="0" kern="1200" baseline="0" dirty="0" smtClean="0">
                <a:solidFill>
                  <a:schemeClr val="tx1"/>
                </a:solidFill>
                <a:effectLst/>
                <a:latin typeface="+mn-lt"/>
                <a:ea typeface="+mn-ea"/>
                <a:cs typeface="+mn-cs"/>
              </a:rPr>
              <a:t> and t</a:t>
            </a:r>
            <a:r>
              <a:rPr lang="en-US" sz="1200" b="0" i="0" kern="1200" dirty="0" smtClean="0">
                <a:solidFill>
                  <a:schemeClr val="tx1"/>
                </a:solidFill>
                <a:effectLst/>
                <a:latin typeface="+mn-lt"/>
                <a:ea typeface="+mn-ea"/>
                <a:cs typeface="+mn-cs"/>
              </a:rPr>
              <a:t>each children not to share these when they are at school or with friends.</a:t>
            </a:r>
          </a:p>
          <a:p>
            <a:endParaRPr lang="en-US" sz="1200" b="0" i="0" kern="1200" dirty="0" smtClean="0">
              <a:solidFill>
                <a:schemeClr val="tx1"/>
              </a:solidFill>
              <a:effectLst/>
              <a:latin typeface="+mn-lt"/>
              <a:ea typeface="+mn-ea"/>
              <a:cs typeface="+mn-cs"/>
            </a:endParaRPr>
          </a:p>
          <a:p>
            <a:r>
              <a:rPr lang="en-US" sz="1200" b="1" i="0" kern="1200" dirty="0" smtClean="0">
                <a:solidFill>
                  <a:schemeClr val="tx1"/>
                </a:solidFill>
                <a:effectLst/>
                <a:latin typeface="+mn-lt"/>
                <a:ea typeface="+mn-ea"/>
                <a:cs typeface="+mn-cs"/>
              </a:rPr>
              <a:t>Effective Cleaning</a:t>
            </a:r>
          </a:p>
          <a:p>
            <a:r>
              <a:rPr lang="en-US" sz="1200" b="0" i="0" kern="1200" dirty="0" smtClean="0">
                <a:solidFill>
                  <a:schemeClr val="tx1"/>
                </a:solidFill>
                <a:effectLst/>
                <a:latin typeface="+mn-lt"/>
                <a:ea typeface="+mn-ea"/>
                <a:cs typeface="+mn-cs"/>
              </a:rPr>
              <a:t>To effectively remove food protein from surfaces, wash the surfaces with soap and water. Simply wiping the crumbs from spatulas, cookie sheets, cutting boards, or surfaces is not enough.</a:t>
            </a:r>
          </a:p>
          <a:p>
            <a:r>
              <a:rPr lang="en-US" sz="1200" b="0" i="0" kern="1200" dirty="0" smtClean="0">
                <a:solidFill>
                  <a:schemeClr val="tx1"/>
                </a:solidFill>
                <a:effectLst/>
                <a:latin typeface="+mn-lt"/>
                <a:ea typeface="+mn-ea"/>
                <a:cs typeface="+mn-cs"/>
              </a:rPr>
              <a:t>Studies have shown that conventional cleaning methods are effective in removing the protein of a food allergen such as peanut. Soap and commercial wipes are effective for removing protein from your hands, while alcohol-based hand sanitizer is not, according to a study published in the Journal of Allergy and Clinical Immunology. That study also showed common commercial cleaning agents, </a:t>
            </a:r>
            <a:r>
              <a:rPr lang="en-US" sz="1200" b="0" i="0" kern="1200" smtClean="0">
                <a:solidFill>
                  <a:schemeClr val="tx1"/>
                </a:solidFill>
                <a:effectLst/>
                <a:latin typeface="+mn-lt"/>
                <a:ea typeface="+mn-ea"/>
                <a:cs typeface="+mn-cs"/>
              </a:rPr>
              <a:t>such as</a:t>
            </a:r>
            <a:r>
              <a:rPr lang="en-US" sz="1200" b="0" i="0" kern="1200" baseline="0" smtClean="0">
                <a:solidFill>
                  <a:schemeClr val="tx1"/>
                </a:solidFill>
                <a:effectLst/>
                <a:latin typeface="+mn-lt"/>
                <a:ea typeface="+mn-ea"/>
                <a:cs typeface="+mn-cs"/>
              </a:rPr>
              <a:t> all </a:t>
            </a:r>
            <a:r>
              <a:rPr lang="en-US" sz="1200" b="0" i="0" kern="1200" baseline="0" dirty="0" smtClean="0">
                <a:solidFill>
                  <a:schemeClr val="tx1"/>
                </a:solidFill>
                <a:effectLst/>
                <a:latin typeface="+mn-lt"/>
                <a:ea typeface="+mn-ea"/>
                <a:cs typeface="+mn-cs"/>
              </a:rPr>
              <a:t>purpose cleaners,</a:t>
            </a:r>
            <a:r>
              <a:rPr lang="en-US" sz="1200" b="0" i="0" kern="1200" dirty="0" smtClean="0">
                <a:solidFill>
                  <a:schemeClr val="tx1"/>
                </a:solidFill>
                <a:effectLst/>
                <a:latin typeface="+mn-lt"/>
                <a:ea typeface="+mn-ea"/>
                <a:cs typeface="+mn-cs"/>
              </a:rPr>
              <a:t> effectively removed peanut protein from tabletops, while dishwashing detergent alone did not.</a:t>
            </a:r>
          </a:p>
          <a:p>
            <a:endParaRPr lang="en-US" sz="1200" b="0" i="0" kern="1200" dirty="0" smtClean="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2093116A-5FC5-4664-A120-08548039CCDD}" type="slidenum">
              <a:rPr lang="en-US" smtClean="0"/>
              <a:t>9</a:t>
            </a:fld>
            <a:endParaRPr lang="en-US" dirty="0"/>
          </a:p>
        </p:txBody>
      </p:sp>
    </p:spTree>
    <p:extLst>
      <p:ext uri="{BB962C8B-B14F-4D97-AF65-F5344CB8AC3E}">
        <p14:creationId xmlns:p14="http://schemas.microsoft.com/office/powerpoint/2010/main" val="154186997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371600"/>
            <a:ext cx="7848600" cy="1927225"/>
          </a:xfrm>
        </p:spPr>
        <p:txBody>
          <a:bodyPr anchor="b">
            <a:noAutofit/>
          </a:bodyPr>
          <a:lstStyle>
            <a:lvl1pPr>
              <a:defRPr sz="5400" cap="all" baseline="0"/>
            </a:lvl1pPr>
          </a:lstStyle>
          <a:p>
            <a:r>
              <a:rPr lang="en-US" smtClean="0"/>
              <a:t>Click to edit Master title style</a:t>
            </a:r>
            <a:endParaRPr lang="en-US" dirty="0"/>
          </a:p>
        </p:txBody>
      </p:sp>
      <p:sp>
        <p:nvSpPr>
          <p:cNvPr id="3" name="Subtitle 2"/>
          <p:cNvSpPr>
            <a:spLocks noGrp="1"/>
          </p:cNvSpPr>
          <p:nvPr>
            <p:ph type="subTitle" idx="1"/>
          </p:nvPr>
        </p:nvSpPr>
        <p:spPr>
          <a:xfrm>
            <a:off x="685800" y="3505200"/>
            <a:ext cx="6400800" cy="1752600"/>
          </a:xfrm>
        </p:spPr>
        <p:txBody>
          <a:bodyPr/>
          <a:lstStyle>
            <a:lvl1pPr marL="0" indent="0" algn="l">
              <a:buNone/>
              <a:defRPr>
                <a:solidFill>
                  <a:schemeClr val="tx1">
                    <a:lumMod val="75000"/>
                    <a:lumOff val="2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E0184E33-DD83-4367-84E7-D8F4336A3760}" type="datetimeFigureOut">
              <a:rPr lang="en-US" smtClean="0"/>
              <a:t>8/25/2015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B7D2414-FCDE-45E5-A1BF-4BE7805850C8}" type="slidenum">
              <a:rPr lang="en-US" smtClean="0"/>
              <a:t>‹#›</a:t>
            </a:fld>
            <a:endParaRPr lang="en-US" dirty="0"/>
          </a:p>
        </p:txBody>
      </p:sp>
      <p:cxnSp>
        <p:nvCxnSpPr>
          <p:cNvPr id="8" name="Straight Connector 7"/>
          <p:cNvCxnSpPr/>
          <p:nvPr/>
        </p:nvCxnSpPr>
        <p:spPr>
          <a:xfrm>
            <a:off x="685800" y="3398520"/>
            <a:ext cx="784860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0184E33-DD83-4367-84E7-D8F4336A3760}" type="datetimeFigureOut">
              <a:rPr lang="en-US" smtClean="0"/>
              <a:t>8/25/2015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B7D2414-FCDE-45E5-A1BF-4BE7805850C8}" type="slidenum">
              <a:rPr lang="en-US" smtClean="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609600"/>
            <a:ext cx="2057400" cy="5867400"/>
          </a:xfrm>
        </p:spPr>
        <p:txBody>
          <a:bodyPr vert="eaVert" anchor="b"/>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609600"/>
            <a:ext cx="6019800" cy="5867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E0184E33-DD83-4367-84E7-D8F4336A3760}" type="datetimeFigureOut">
              <a:rPr lang="en-US" smtClean="0"/>
              <a:t>8/25/2015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B7D2414-FCDE-45E5-A1BF-4BE7805850C8}" type="slidenum">
              <a:rPr lang="en-US" smtClean="0"/>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5326B402-3ACD-4E59-A544-A6E6351C42DA}" type="datetimeFigureOut">
              <a:rPr lang="en-US" smtClean="0">
                <a:solidFill>
                  <a:prstClr val="black">
                    <a:tint val="75000"/>
                  </a:prstClr>
                </a:solidFill>
              </a:rPr>
              <a:pPr/>
              <a:t>8/25/2015</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4FD1DAB8-7DEB-4CDD-90DB-723EEAB69402}" type="slidenum">
              <a:rPr lang="en-US" smtClean="0">
                <a:solidFill>
                  <a:prstClr val="black">
                    <a:tint val="75000"/>
                  </a:prstClr>
                </a:solidFill>
              </a:rPr>
              <a:pPr/>
              <a:t>‹#›</a:t>
            </a:fld>
            <a:endParaRPr lang="en-US">
              <a:solidFill>
                <a:prstClr val="black">
                  <a:tint val="75000"/>
                </a:prstClr>
              </a:solidFill>
            </a:endParaRPr>
          </a:p>
        </p:txBody>
      </p:sp>
      <p:pic>
        <p:nvPicPr>
          <p:cNvPr id="7" name="Picture 6"/>
          <p:cNvPicPr>
            <a:picLocks noChangeAspect="1"/>
          </p:cNvPicPr>
          <p:nvPr userDrawn="1"/>
        </p:nvPicPr>
        <p:blipFill rotWithShape="1">
          <a:blip r:embed="rId2" cstate="print">
            <a:lum bright="70000" contrast="-70000"/>
            <a:extLst>
              <a:ext uri="{BEBA8EAE-BF5A-486C-A8C5-ECC9F3942E4B}">
                <a14:imgProps xmlns:a14="http://schemas.microsoft.com/office/drawing/2010/main">
                  <a14:imgLayer r:embed="rId3">
                    <a14:imgEffect>
                      <a14:saturation sat="33000"/>
                    </a14:imgEffect>
                  </a14:imgLayer>
                </a14:imgProps>
              </a:ext>
              <a:ext uri="{28A0092B-C50C-407E-A947-70E740481C1C}">
                <a14:useLocalDpi xmlns:a14="http://schemas.microsoft.com/office/drawing/2010/main" val="0"/>
              </a:ext>
            </a:extLst>
          </a:blip>
          <a:srcRect/>
          <a:stretch/>
        </p:blipFill>
        <p:spPr>
          <a:xfrm>
            <a:off x="0" y="0"/>
            <a:ext cx="9144000" cy="6858000"/>
          </a:xfrm>
          <a:prstGeom prst="rect">
            <a:avLst/>
          </a:prstGeom>
        </p:spPr>
      </p:pic>
    </p:spTree>
    <p:extLst>
      <p:ext uri="{BB962C8B-B14F-4D97-AF65-F5344CB8AC3E}">
        <p14:creationId xmlns:p14="http://schemas.microsoft.com/office/powerpoint/2010/main" val="152050310"/>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0184E33-DD83-4367-84E7-D8F4336A3760}" type="datetimeFigureOut">
              <a:rPr lang="en-US" smtClean="0"/>
              <a:t>8/25/2015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B7D2414-FCDE-45E5-A1BF-4BE7805850C8}" type="slidenum">
              <a:rPr lang="en-US" smtClean="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13" y="2362200"/>
            <a:ext cx="7772400" cy="2200275"/>
          </a:xfrm>
        </p:spPr>
        <p:txBody>
          <a:bodyPr anchor="b">
            <a:normAutofit/>
          </a:bodyPr>
          <a:lstStyle>
            <a:lvl1pPr algn="l">
              <a:defRPr sz="48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722313" y="4626864"/>
            <a:ext cx="7772400" cy="1500187"/>
          </a:xfrm>
        </p:spPr>
        <p:txBody>
          <a:bodyPr anchor="t">
            <a:normAutofit/>
          </a:bodyPr>
          <a:lstStyle>
            <a:lvl1pPr marL="0" indent="0">
              <a:buNone/>
              <a:defRPr sz="24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0184E33-DD83-4367-84E7-D8F4336A3760}" type="datetimeFigureOut">
              <a:rPr lang="en-US" smtClean="0"/>
              <a:t>8/25/2015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B7D2414-FCDE-45E5-A1BF-4BE7805850C8}" type="slidenum">
              <a:rPr lang="en-US" smtClean="0"/>
              <a:t>‹#›</a:t>
            </a:fld>
            <a:endParaRPr lang="en-US" dirty="0"/>
          </a:p>
        </p:txBody>
      </p:sp>
      <p:cxnSp>
        <p:nvCxnSpPr>
          <p:cNvPr id="7" name="Straight Connector 6"/>
          <p:cNvCxnSpPr/>
          <p:nvPr/>
        </p:nvCxnSpPr>
        <p:spPr>
          <a:xfrm>
            <a:off x="731520" y="4599432"/>
            <a:ext cx="784860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73352"/>
            <a:ext cx="4038600" cy="471830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673352"/>
            <a:ext cx="4038600" cy="471830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E0184E33-DD83-4367-84E7-D8F4336A3760}" type="datetimeFigureOut">
              <a:rPr lang="en-US" smtClean="0"/>
              <a:t>8/25/2015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B7D2414-FCDE-45E5-A1BF-4BE7805850C8}" type="slidenum">
              <a:rPr lang="en-US" smtClean="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45720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sz="20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438400"/>
            <a:ext cx="393192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75488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lang="en-US" sz="2000" b="0" kern="1200" dirty="0" smtClean="0">
                <a:solidFill>
                  <a:schemeClr val="tx2"/>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754880" y="2438400"/>
            <a:ext cx="393192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E0184E33-DD83-4367-84E7-D8F4336A3760}" type="datetimeFigureOut">
              <a:rPr lang="en-US" smtClean="0"/>
              <a:t>8/25/2015</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B7D2414-FCDE-45E5-A1BF-4BE7805850C8}" type="slidenum">
              <a:rPr lang="en-US" smtClean="0"/>
              <a:t>‹#›</a:t>
            </a:fld>
            <a:endParaRPr lang="en-US" dirty="0"/>
          </a:p>
        </p:txBody>
      </p:sp>
      <p:cxnSp>
        <p:nvCxnSpPr>
          <p:cNvPr id="11" name="Straight Connector 10"/>
          <p:cNvCxnSpPr/>
          <p:nvPr/>
        </p:nvCxnSpPr>
        <p:spPr>
          <a:xfrm rot="5400000">
            <a:off x="2217817" y="4045823"/>
            <a:ext cx="4709160" cy="794"/>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E0184E33-DD83-4367-84E7-D8F4336A3760}" type="datetimeFigureOut">
              <a:rPr lang="en-US" smtClean="0"/>
              <a:t>8/25/2015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B7D2414-FCDE-45E5-A1BF-4BE7805850C8}" type="slidenum">
              <a:rPr lang="en-US" smtClean="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0184E33-DD83-4367-84E7-D8F4336A3760}" type="datetimeFigureOut">
              <a:rPr lang="en-US" smtClean="0"/>
              <a:t>8/25/2015</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B7D2414-FCDE-45E5-A1BF-4BE7805850C8}" type="slidenum">
              <a:rPr lang="en-US" smtClean="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792080"/>
            <a:ext cx="2139696" cy="1261872"/>
          </a:xfrm>
        </p:spPr>
        <p:txBody>
          <a:bodyPr anchor="b">
            <a:noAutofit/>
          </a:bodyPr>
          <a:lstStyle>
            <a:lvl1pPr algn="l">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2971800" y="792080"/>
            <a:ext cx="5715000" cy="557784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457201" y="2130552"/>
            <a:ext cx="2139696" cy="424361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0184E33-DD83-4367-84E7-D8F4336A3760}" type="datetimeFigureOut">
              <a:rPr lang="en-US" smtClean="0"/>
              <a:t>8/25/2015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B7D2414-FCDE-45E5-A1BF-4BE7805850C8}" type="slidenum">
              <a:rPr lang="en-US" smtClean="0"/>
              <a:t>‹#›</a:t>
            </a:fld>
            <a:endParaRPr lang="en-US" dirty="0"/>
          </a:p>
        </p:txBody>
      </p:sp>
      <p:cxnSp>
        <p:nvCxnSpPr>
          <p:cNvPr id="9" name="Straight Connector 8"/>
          <p:cNvCxnSpPr/>
          <p:nvPr/>
        </p:nvCxnSpPr>
        <p:spPr>
          <a:xfrm rot="5400000">
            <a:off x="-13116" y="3580206"/>
            <a:ext cx="557784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792480"/>
            <a:ext cx="2142680" cy="1264920"/>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p:cNvSpPr>
          <p:nvPr>
            <p:ph type="pic" idx="1"/>
          </p:nvPr>
        </p:nvSpPr>
        <p:spPr>
          <a:xfrm>
            <a:off x="2858610" y="838201"/>
            <a:ext cx="5904390" cy="5500456"/>
          </a:xfrm>
          <a:solidFill>
            <a:schemeClr val="bg2"/>
          </a:solidFill>
          <a:ln w="76200">
            <a:solidFill>
              <a:srgbClr val="FFFFFF"/>
            </a:solidFill>
            <a:miter lim="800000"/>
          </a:ln>
          <a:effectLst>
            <a:outerShdw blurRad="50800" dist="12700" dir="5400000" algn="t" rotWithShape="0">
              <a:prstClr val="black">
                <a:alpha val="59000"/>
              </a:prstClr>
            </a:outerShdw>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Click icon to add picture</a:t>
            </a:r>
            <a:endParaRPr lang="en-US" dirty="0"/>
          </a:p>
        </p:txBody>
      </p:sp>
      <p:sp>
        <p:nvSpPr>
          <p:cNvPr id="4" name="Text Placeholder 3"/>
          <p:cNvSpPr>
            <a:spLocks noGrp="1"/>
          </p:cNvSpPr>
          <p:nvPr>
            <p:ph type="body" sz="half" idx="2"/>
          </p:nvPr>
        </p:nvSpPr>
        <p:spPr>
          <a:xfrm>
            <a:off x="457200" y="2133600"/>
            <a:ext cx="2139696" cy="424281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0184E33-DD83-4367-84E7-D8F4336A3760}" type="datetimeFigureOut">
              <a:rPr lang="en-US" smtClean="0"/>
              <a:t>8/25/2015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B7D2414-FCDE-45E5-A1BF-4BE7805850C8}" type="slidenum">
              <a:rPr lang="en-US" smtClean="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2" Type="http://schemas.openxmlformats.org/officeDocument/2006/relationships/theme" Target="../theme/theme2.xml"/><Relationship Id="rId1"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a:xfrm>
            <a:off x="0" y="220786"/>
            <a:ext cx="9144000" cy="2286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Placeholder 1"/>
          <p:cNvSpPr>
            <a:spLocks noGrp="1"/>
          </p:cNvSpPr>
          <p:nvPr>
            <p:ph type="title"/>
          </p:nvPr>
        </p:nvSpPr>
        <p:spPr>
          <a:xfrm>
            <a:off x="457200" y="533400"/>
            <a:ext cx="8229600" cy="99060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8229600" cy="4876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Rectangle 6"/>
          <p:cNvSpPr/>
          <p:nvPr/>
        </p:nvSpPr>
        <p:spPr>
          <a:xfrm>
            <a:off x="0" y="0"/>
            <a:ext cx="9144000" cy="36576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Date Placeholder 3"/>
          <p:cNvSpPr>
            <a:spLocks noGrp="1"/>
          </p:cNvSpPr>
          <p:nvPr>
            <p:ph type="dt" sz="half" idx="2"/>
          </p:nvPr>
        </p:nvSpPr>
        <p:spPr>
          <a:xfrm>
            <a:off x="457200" y="18288"/>
            <a:ext cx="2895600" cy="329184"/>
          </a:xfrm>
          <a:prstGeom prst="rect">
            <a:avLst/>
          </a:prstGeom>
        </p:spPr>
        <p:txBody>
          <a:bodyPr vert="horz" lIns="91440" tIns="45720" rIns="91440" bIns="45720" rtlCol="0" anchor="ctr"/>
          <a:lstStyle>
            <a:lvl1pPr algn="l">
              <a:defRPr sz="1200">
                <a:solidFill>
                  <a:srgbClr val="FFFFFF"/>
                </a:solidFill>
              </a:defRPr>
            </a:lvl1pPr>
          </a:lstStyle>
          <a:p>
            <a:fld id="{E0184E33-DD83-4367-84E7-D8F4336A3760}" type="datetimeFigureOut">
              <a:rPr lang="en-US" smtClean="0"/>
              <a:t>8/25/2015</a:t>
            </a:fld>
            <a:endParaRPr lang="en-US" dirty="0"/>
          </a:p>
        </p:txBody>
      </p:sp>
      <p:sp>
        <p:nvSpPr>
          <p:cNvPr id="5" name="Footer Placeholder 4"/>
          <p:cNvSpPr>
            <a:spLocks noGrp="1"/>
          </p:cNvSpPr>
          <p:nvPr>
            <p:ph type="ftr" sz="quarter" idx="3"/>
          </p:nvPr>
        </p:nvSpPr>
        <p:spPr>
          <a:xfrm>
            <a:off x="3429000" y="18288"/>
            <a:ext cx="4114800" cy="329184"/>
          </a:xfrm>
          <a:prstGeom prst="rect">
            <a:avLst/>
          </a:prstGeom>
        </p:spPr>
        <p:txBody>
          <a:bodyPr vert="horz" lIns="91440" tIns="45720" rIns="91440" bIns="45720" rtlCol="0" anchor="ctr"/>
          <a:lstStyle>
            <a:lvl1pPr algn="ctr">
              <a:defRPr sz="1200">
                <a:solidFill>
                  <a:srgbClr val="FFFFFF"/>
                </a:solidFill>
              </a:defRPr>
            </a:lvl1pPr>
          </a:lstStyle>
          <a:p>
            <a:endParaRPr lang="en-US" dirty="0"/>
          </a:p>
        </p:txBody>
      </p:sp>
      <p:sp>
        <p:nvSpPr>
          <p:cNvPr id="6" name="Slide Number Placeholder 5"/>
          <p:cNvSpPr>
            <a:spLocks noGrp="1"/>
          </p:cNvSpPr>
          <p:nvPr>
            <p:ph type="sldNum" sz="quarter" idx="4"/>
          </p:nvPr>
        </p:nvSpPr>
        <p:spPr>
          <a:xfrm>
            <a:off x="7620000" y="18288"/>
            <a:ext cx="1066800" cy="329184"/>
          </a:xfrm>
          <a:prstGeom prst="rect">
            <a:avLst/>
          </a:prstGeom>
        </p:spPr>
        <p:txBody>
          <a:bodyPr vert="horz" lIns="91440" tIns="45720" rIns="91440" bIns="45720" rtlCol="0" anchor="ctr"/>
          <a:lstStyle>
            <a:lvl1pPr algn="l">
              <a:defRPr sz="1400" b="1">
                <a:solidFill>
                  <a:srgbClr val="FFFFFF"/>
                </a:solidFill>
              </a:defRPr>
            </a:lvl1pPr>
          </a:lstStyle>
          <a:p>
            <a:fld id="{6B7D2414-FCDE-45E5-A1BF-4BE7805850C8}" type="slidenum">
              <a:rPr lang="en-US" smtClean="0"/>
              <a:t>‹#›</a:t>
            </a:fld>
            <a:endParaRPr lang="en-US" dirty="0"/>
          </a:p>
        </p:txBody>
      </p:sp>
    </p:spTree>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xStyles>
    <p:titleStyle>
      <a:lvl1pPr algn="l" defTabSz="914400" rtl="0" eaLnBrk="1" latinLnBrk="0" hangingPunct="1">
        <a:spcBef>
          <a:spcPct val="0"/>
        </a:spcBef>
        <a:buNone/>
        <a:defRPr sz="4000" kern="1200" spc="-100" baseline="0">
          <a:solidFill>
            <a:schemeClr val="tx2"/>
          </a:solidFill>
          <a:latin typeface="+mj-lt"/>
          <a:ea typeface="+mj-ea"/>
          <a:cs typeface="+mj-cs"/>
        </a:defRPr>
      </a:lvl1pPr>
    </p:titleStyle>
    <p:bodyStyle>
      <a:lvl1pPr marL="182880" indent="-182880" algn="l" defTabSz="914400" rtl="0" eaLnBrk="1" latinLnBrk="0" hangingPunct="1">
        <a:spcBef>
          <a:spcPct val="20000"/>
        </a:spcBef>
        <a:buClr>
          <a:schemeClr val="accent1"/>
        </a:buClr>
        <a:buSzPct val="85000"/>
        <a:buFont typeface="Arial" pitchFamily="34" charset="0"/>
        <a:buChar char="•"/>
        <a:defRPr sz="2400" kern="1200">
          <a:solidFill>
            <a:schemeClr val="tx1"/>
          </a:solidFill>
          <a:latin typeface="+mn-lt"/>
          <a:ea typeface="+mn-ea"/>
          <a:cs typeface="+mn-cs"/>
        </a:defRPr>
      </a:lvl1pPr>
      <a:lvl2pPr marL="457200" indent="-182880" algn="l" defTabSz="914400" rtl="0" eaLnBrk="1" latinLnBrk="0" hangingPunct="1">
        <a:spcBef>
          <a:spcPct val="20000"/>
        </a:spcBef>
        <a:buClr>
          <a:schemeClr val="accent1"/>
        </a:buClr>
        <a:buSzPct val="85000"/>
        <a:buFont typeface="Arial" pitchFamily="34" charset="0"/>
        <a:buChar char="•"/>
        <a:defRPr sz="2000" kern="1200">
          <a:solidFill>
            <a:schemeClr val="tx1"/>
          </a:solidFill>
          <a:latin typeface="+mn-lt"/>
          <a:ea typeface="+mn-ea"/>
          <a:cs typeface="+mn-cs"/>
        </a:defRPr>
      </a:lvl2pPr>
      <a:lvl3pPr marL="731520" indent="-182880" algn="l" defTabSz="914400" rtl="0" eaLnBrk="1" latinLnBrk="0" hangingPunct="1">
        <a:spcBef>
          <a:spcPct val="20000"/>
        </a:spcBef>
        <a:buClr>
          <a:schemeClr val="accent1"/>
        </a:buClr>
        <a:buSzPct val="90000"/>
        <a:buFont typeface="Arial" pitchFamily="34" charset="0"/>
        <a:buChar char="•"/>
        <a:defRPr sz="1800" kern="1200">
          <a:solidFill>
            <a:schemeClr val="tx1"/>
          </a:solidFill>
          <a:latin typeface="+mn-lt"/>
          <a:ea typeface="+mn-ea"/>
          <a:cs typeface="+mn-cs"/>
        </a:defRPr>
      </a:lvl3pPr>
      <a:lvl4pPr marL="1005840" indent="-182880" algn="l" defTabSz="914400" rtl="0" eaLnBrk="1" latinLnBrk="0" hangingPunct="1">
        <a:spcBef>
          <a:spcPct val="20000"/>
        </a:spcBef>
        <a:buClr>
          <a:schemeClr val="accent1"/>
        </a:buClr>
        <a:buFont typeface="Arial" pitchFamily="34" charset="0"/>
        <a:buChar char="•"/>
        <a:defRPr sz="1600" kern="1200">
          <a:solidFill>
            <a:schemeClr val="tx1"/>
          </a:solidFill>
          <a:latin typeface="+mn-lt"/>
          <a:ea typeface="+mn-ea"/>
          <a:cs typeface="+mn-cs"/>
        </a:defRPr>
      </a:lvl4pPr>
      <a:lvl5pPr marL="1188720" indent="-137160" algn="l" defTabSz="914400" rtl="0" eaLnBrk="1" latinLnBrk="0" hangingPunct="1">
        <a:spcBef>
          <a:spcPct val="20000"/>
        </a:spcBef>
        <a:buClr>
          <a:schemeClr val="accent1"/>
        </a:buClr>
        <a:buSzPct val="100000"/>
        <a:buFont typeface="Arial" pitchFamily="34" charset="0"/>
        <a:buChar char="•"/>
        <a:defRPr sz="1400" kern="1200" baseline="0">
          <a:solidFill>
            <a:schemeClr val="tx1"/>
          </a:solidFill>
          <a:latin typeface="+mn-lt"/>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26B402-3ACD-4E59-A544-A6E6351C42DA}" type="datetimeFigureOut">
              <a:rPr lang="en-US" smtClean="0">
                <a:solidFill>
                  <a:prstClr val="black">
                    <a:tint val="75000"/>
                  </a:prstClr>
                </a:solidFill>
              </a:rPr>
              <a:pPr/>
              <a:t>8/25/2015</a:t>
            </a:fld>
            <a:endParaRPr lang="en-US">
              <a:solidFill>
                <a:prstClr val="black">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solidFill>
                <a:prstClr val="black">
                  <a:tint val="75000"/>
                </a:prst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FD1DAB8-7DEB-4CDD-90DB-723EEAB69402}"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289488823"/>
      </p:ext>
    </p:extLst>
  </p:cSld>
  <p:clrMap bg1="lt1" tx1="dk1" bg2="lt2" tx2="dk2" accent1="accent1" accent2="accent2" accent3="accent3" accent4="accent4" accent5="accent5" accent6="accent6" hlink="hlink" folHlink="folHlink"/>
  <p:sldLayoutIdLst>
    <p:sldLayoutId id="2147483733" r:id="rId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hyperlink" Target="http://www.cdc.gov/healthyyouth/foodallergies/" TargetMode="External"/><Relationship Id="rId2" Type="http://schemas.openxmlformats.org/officeDocument/2006/relationships/hyperlink" Target="http://www.cdc.gov/healthyyouth/foodallergies/pdf/13_243135_A_Food_Allergy_Web_508.pdf" TargetMode="Externa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hyperlink" Target="mailto:program.intake@usda.gov" TargetMode="External"/><Relationship Id="rId2" Type="http://schemas.openxmlformats.org/officeDocument/2006/relationships/hyperlink" Target="http://www.ascr.usda.gov/complaint_filing_cust.html" TargetMode="External"/><Relationship Id="rId1" Type="http://schemas.openxmlformats.org/officeDocument/2006/relationships/slideLayout" Target="../slideLayouts/slideLayout12.xml"/><Relationship Id="rId4" Type="http://schemas.openxmlformats.org/officeDocument/2006/relationships/image" Target="../media/image9.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6.jpeg"/><Relationship Id="rId4" Type="http://schemas.openxmlformats.org/officeDocument/2006/relationships/image" Target="../media/image5.jpe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371600"/>
            <a:ext cx="7848600" cy="1981199"/>
          </a:xfrm>
        </p:spPr>
        <p:txBody>
          <a:bodyPr/>
          <a:lstStyle/>
          <a:p>
            <a:r>
              <a:rPr lang="en-US" sz="4800" dirty="0" smtClean="0"/>
              <a:t>Allergens and labeling variance for packaged foods</a:t>
            </a:r>
            <a:endParaRPr lang="en-US" sz="4800" dirty="0"/>
          </a:p>
        </p:txBody>
      </p:sp>
      <p:sp>
        <p:nvSpPr>
          <p:cNvPr id="3" name="Subtitle 2"/>
          <p:cNvSpPr>
            <a:spLocks noGrp="1"/>
          </p:cNvSpPr>
          <p:nvPr>
            <p:ph type="subTitle" idx="1"/>
          </p:nvPr>
        </p:nvSpPr>
        <p:spPr>
          <a:xfrm>
            <a:off x="685800" y="3657600"/>
            <a:ext cx="7924800" cy="2590800"/>
          </a:xfrm>
        </p:spPr>
        <p:txBody>
          <a:bodyPr>
            <a:normAutofit/>
          </a:bodyPr>
          <a:lstStyle/>
          <a:p>
            <a:r>
              <a:rPr lang="en-US" sz="2800" dirty="0" smtClean="0"/>
              <a:t>Responding to consumers in the school cafeteria</a:t>
            </a:r>
          </a:p>
          <a:p>
            <a:endParaRPr lang="en-US" dirty="0" smtClean="0"/>
          </a:p>
          <a:p>
            <a:endParaRPr lang="en-US" dirty="0"/>
          </a:p>
          <a:p>
            <a:r>
              <a:rPr lang="en-US" sz="1600" dirty="0" smtClean="0"/>
              <a:t>North Carolina Department of Public Instruction</a:t>
            </a:r>
          </a:p>
          <a:p>
            <a:r>
              <a:rPr lang="en-US" sz="1600" dirty="0" smtClean="0"/>
              <a:t>Safe and Healthy Schools Support Division</a:t>
            </a:r>
          </a:p>
          <a:p>
            <a:r>
              <a:rPr lang="en-US" sz="1600" dirty="0" smtClean="0"/>
              <a:t>School Nutrition Services Section</a:t>
            </a:r>
          </a:p>
          <a:p>
            <a:r>
              <a:rPr lang="en-US" sz="1600" dirty="0" smtClean="0"/>
              <a:t>August 2014</a:t>
            </a:r>
          </a:p>
        </p:txBody>
      </p:sp>
      <p:sp>
        <p:nvSpPr>
          <p:cNvPr id="4" name="TextBox 3"/>
          <p:cNvSpPr txBox="1"/>
          <p:nvPr/>
        </p:nvSpPr>
        <p:spPr>
          <a:xfrm>
            <a:off x="2057400" y="6347460"/>
            <a:ext cx="4800600" cy="307777"/>
          </a:xfrm>
          <a:prstGeom prst="rect">
            <a:avLst/>
          </a:prstGeom>
          <a:noFill/>
        </p:spPr>
        <p:txBody>
          <a:bodyPr wrap="square" rtlCol="0">
            <a:spAutoFit/>
          </a:bodyPr>
          <a:lstStyle/>
          <a:p>
            <a:pPr lvl="0" algn="ctr"/>
            <a:r>
              <a:rPr lang="en-US" sz="1400" i="1" dirty="0">
                <a:solidFill>
                  <a:prstClr val="black"/>
                </a:solidFill>
                <a:latin typeface="+mj-lt"/>
              </a:rPr>
              <a:t>USDA is an equal opportunity provider and employer.</a:t>
            </a:r>
            <a:endParaRPr lang="en-US" sz="1400" i="1" dirty="0">
              <a:solidFill>
                <a:prstClr val="black"/>
              </a:solidFill>
              <a:latin typeface="+mj-lt"/>
            </a:endParaRPr>
          </a:p>
        </p:txBody>
      </p:sp>
    </p:spTree>
    <p:extLst>
      <p:ext uri="{BB962C8B-B14F-4D97-AF65-F5344CB8AC3E}">
        <p14:creationId xmlns:p14="http://schemas.microsoft.com/office/powerpoint/2010/main" val="336726986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Responding to information requests</a:t>
            </a:r>
            <a:endParaRPr lang="en-US" dirty="0"/>
          </a:p>
        </p:txBody>
      </p:sp>
      <p:sp>
        <p:nvSpPr>
          <p:cNvPr id="3" name="Content Placeholder 2"/>
          <p:cNvSpPr>
            <a:spLocks noGrp="1"/>
          </p:cNvSpPr>
          <p:nvPr>
            <p:ph idx="1"/>
          </p:nvPr>
        </p:nvSpPr>
        <p:spPr/>
        <p:txBody>
          <a:bodyPr>
            <a:normAutofit/>
          </a:bodyPr>
          <a:lstStyle/>
          <a:p>
            <a:r>
              <a:rPr lang="en-US" sz="3200" dirty="0" smtClean="0"/>
              <a:t>Never guess about the content of foods</a:t>
            </a:r>
          </a:p>
          <a:p>
            <a:r>
              <a:rPr lang="en-US" sz="3200" dirty="0" smtClean="0"/>
              <a:t>If unsure of ingredients, check the label or recommend a food you know to be safe</a:t>
            </a:r>
          </a:p>
          <a:p>
            <a:r>
              <a:rPr lang="en-US" sz="3200" dirty="0" smtClean="0"/>
              <a:t>Ask the PIC/manager for assistance if unsure</a:t>
            </a:r>
          </a:p>
          <a:p>
            <a:r>
              <a:rPr lang="en-US" sz="3200" dirty="0" smtClean="0"/>
              <a:t>Assure the consumer that you will find someone who can assist with questions</a:t>
            </a:r>
            <a:endParaRPr lang="en-US" sz="3200" dirty="0"/>
          </a:p>
        </p:txBody>
      </p:sp>
    </p:spTree>
    <p:extLst>
      <p:ext uri="{BB962C8B-B14F-4D97-AF65-F5344CB8AC3E}">
        <p14:creationId xmlns:p14="http://schemas.microsoft.com/office/powerpoint/2010/main" val="130988733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References </a:t>
            </a:r>
            <a:endParaRPr lang="en-US" dirty="0"/>
          </a:p>
        </p:txBody>
      </p:sp>
      <p:sp>
        <p:nvSpPr>
          <p:cNvPr id="3" name="Content Placeholder 2"/>
          <p:cNvSpPr>
            <a:spLocks noGrp="1"/>
          </p:cNvSpPr>
          <p:nvPr>
            <p:ph idx="1"/>
          </p:nvPr>
        </p:nvSpPr>
        <p:spPr/>
        <p:txBody>
          <a:bodyPr>
            <a:normAutofit lnSpcReduction="10000"/>
          </a:bodyPr>
          <a:lstStyle/>
          <a:p>
            <a:r>
              <a:rPr lang="en-US" dirty="0" smtClean="0"/>
              <a:t>Food Allergy Research and Education (FARE). Retrieved from:</a:t>
            </a:r>
          </a:p>
          <a:p>
            <a:pPr marL="233363" indent="0">
              <a:buNone/>
            </a:pPr>
            <a:r>
              <a:rPr lang="en-US" dirty="0" smtClean="0">
                <a:solidFill>
                  <a:srgbClr val="FFC000"/>
                </a:solidFill>
              </a:rPr>
              <a:t>www.foodallergy.org</a:t>
            </a:r>
          </a:p>
          <a:p>
            <a:endParaRPr lang="en-US" dirty="0" smtClean="0"/>
          </a:p>
          <a:p>
            <a:r>
              <a:rPr lang="en-US" dirty="0" smtClean="0"/>
              <a:t>Centers </a:t>
            </a:r>
            <a:r>
              <a:rPr lang="en-US" dirty="0"/>
              <a:t>for Disease Control (CDC).  2013. Voluntary Guidelines for Managing Food Allergies in Schools and Early Care and Education Programs. Retrieved from: </a:t>
            </a:r>
            <a:r>
              <a:rPr lang="en-US" u="sng" dirty="0">
                <a:solidFill>
                  <a:srgbClr val="0070C0"/>
                </a:solidFill>
                <a:hlinkClick r:id="rId2"/>
              </a:rPr>
              <a:t>http://www.cdc.gov/healthyyouth/foodallergies/pdf/13_243135_A_Food_Allergy_Web_508.pdf</a:t>
            </a:r>
            <a:r>
              <a:rPr lang="en-US" dirty="0">
                <a:solidFill>
                  <a:srgbClr val="0070C0"/>
                </a:solidFill>
              </a:rPr>
              <a:t> </a:t>
            </a:r>
          </a:p>
          <a:p>
            <a:pPr marL="0" indent="0">
              <a:buNone/>
            </a:pPr>
            <a:endParaRPr lang="en-US" dirty="0"/>
          </a:p>
          <a:p>
            <a:r>
              <a:rPr lang="en-US" dirty="0"/>
              <a:t>Centers for Disease Control (CDC).  2013. Food Allergies in Schools. Retrieved from: </a:t>
            </a:r>
            <a:r>
              <a:rPr lang="en-US" u="sng" dirty="0">
                <a:hlinkClick r:id="rId3"/>
              </a:rPr>
              <a:t>http://www.cdc.gov/healthyyouth/foodallergies/</a:t>
            </a:r>
            <a:r>
              <a:rPr lang="en-US" dirty="0"/>
              <a:t> </a:t>
            </a:r>
          </a:p>
          <a:p>
            <a:endParaRPr lang="en-US" dirty="0"/>
          </a:p>
        </p:txBody>
      </p:sp>
    </p:spTree>
    <p:extLst>
      <p:ext uri="{BB962C8B-B14F-4D97-AF65-F5344CB8AC3E}">
        <p14:creationId xmlns:p14="http://schemas.microsoft.com/office/powerpoint/2010/main" val="250560776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en-US" dirty="0" smtClean="0"/>
              <a:t>Questions?</a:t>
            </a:r>
            <a:endParaRPr lang="en-US" dirty="0"/>
          </a:p>
        </p:txBody>
      </p:sp>
      <p:sp>
        <p:nvSpPr>
          <p:cNvPr id="5" name="Subtitle 4"/>
          <p:cNvSpPr>
            <a:spLocks noGrp="1"/>
          </p:cNvSpPr>
          <p:nvPr>
            <p:ph type="subTitle" idx="1"/>
          </p:nvPr>
        </p:nvSpPr>
        <p:spPr/>
        <p:txBody>
          <a:bodyPr/>
          <a:lstStyle/>
          <a:p>
            <a:r>
              <a:rPr lang="en-US" dirty="0" smtClean="0"/>
              <a:t>Contact your School Nutrition Administrator or Regional School Nutrition Specialist</a:t>
            </a:r>
            <a:endParaRPr lang="en-US" dirty="0"/>
          </a:p>
        </p:txBody>
      </p:sp>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85800" y="533400"/>
            <a:ext cx="2535060" cy="1966494"/>
          </a:xfrm>
          <a:prstGeom prst="rect">
            <a:avLst/>
          </a:prstGeom>
        </p:spPr>
      </p:pic>
    </p:spTree>
    <p:extLst>
      <p:ext uri="{BB962C8B-B14F-4D97-AF65-F5344CB8AC3E}">
        <p14:creationId xmlns:p14="http://schemas.microsoft.com/office/powerpoint/2010/main" val="349863241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133600" y="1066800"/>
            <a:ext cx="6553200" cy="4832092"/>
          </a:xfrm>
          <a:prstGeom prst="rect">
            <a:avLst/>
          </a:prstGeom>
          <a:noFill/>
        </p:spPr>
        <p:txBody>
          <a:bodyPr wrap="square" rtlCol="0">
            <a:spAutoFit/>
          </a:bodyPr>
          <a:lstStyle/>
          <a:p>
            <a:r>
              <a:rPr lang="en-US" sz="1400" dirty="0" smtClean="0">
                <a:solidFill>
                  <a:prstClr val="black"/>
                </a:solidFill>
              </a:rPr>
              <a:t>The U.S Department of Agriculture (USDA) prohibits discrimination against its customers, employees, and applicants for employment on the bases of race, color, national origin, age, disability, sex, gender identity, religion, reprisal, and where applicable, political beliefs, marital status, familial or parental status, sexual orientation, or if all or part of an individual's income is derived from any public assistance program, or protected genetic information in employment or in any program or activity conducted or funded by the Department. (Not all prohibited bases will apply to all programs and/or employment activities.)</a:t>
            </a:r>
          </a:p>
          <a:p>
            <a:endParaRPr lang="en-US" sz="1400" dirty="0" smtClean="0">
              <a:solidFill>
                <a:prstClr val="black"/>
              </a:solidFill>
            </a:endParaRPr>
          </a:p>
          <a:p>
            <a:r>
              <a:rPr lang="en-US" sz="1400" dirty="0" smtClean="0">
                <a:solidFill>
                  <a:prstClr val="black"/>
                </a:solidFill>
              </a:rPr>
              <a:t>If you wish to file a Civil Rights program complaint of discrimination, complete the USDA Program Discrimination Complaint Form, found at </a:t>
            </a:r>
            <a:r>
              <a:rPr lang="en-US" sz="1400" dirty="0" smtClean="0">
                <a:solidFill>
                  <a:prstClr val="black"/>
                </a:solidFill>
                <a:hlinkClick r:id="rId2"/>
              </a:rPr>
              <a:t>http://www.ascr.usda.gov/complaint_filing_cust.html</a:t>
            </a:r>
            <a:r>
              <a:rPr lang="en-US" sz="1400" dirty="0" smtClean="0">
                <a:solidFill>
                  <a:prstClr val="black"/>
                </a:solidFill>
              </a:rPr>
              <a:t> or at any USDA office, or call 866.632.9992 to request the form. You may also write a letter containing all of the information requested in the form. Send your completed complaint form or letter to us by mail at U.S. Department of Agriculture, Director, Office of Adjudication, 1400 Independence Avenue, S.W., Washington, D.C. 20250-9410, by fax 202.690.7442 or email at </a:t>
            </a:r>
            <a:r>
              <a:rPr lang="en-US" sz="1400" dirty="0" smtClean="0">
                <a:solidFill>
                  <a:prstClr val="black"/>
                </a:solidFill>
                <a:hlinkClick r:id="rId3"/>
              </a:rPr>
              <a:t>program.intake@usda.gov</a:t>
            </a:r>
            <a:r>
              <a:rPr lang="en-US" sz="1400" dirty="0" smtClean="0">
                <a:solidFill>
                  <a:prstClr val="black"/>
                </a:solidFill>
              </a:rPr>
              <a:t>.</a:t>
            </a:r>
          </a:p>
          <a:p>
            <a:endParaRPr lang="en-US" sz="1400" dirty="0" smtClean="0">
              <a:solidFill>
                <a:prstClr val="black"/>
              </a:solidFill>
            </a:endParaRPr>
          </a:p>
          <a:p>
            <a:r>
              <a:rPr lang="en-US" sz="1400" dirty="0" smtClean="0">
                <a:solidFill>
                  <a:prstClr val="black"/>
                </a:solidFill>
              </a:rPr>
              <a:t>Individuals who are deaf, hard of hearing or have speech disabilities may contact USDA through the Federal Relay Service at (800) 877.8339; or (800) 845.6136 (in Spanish).</a:t>
            </a:r>
          </a:p>
          <a:p>
            <a:endParaRPr lang="en-US" sz="1400" dirty="0" smtClean="0">
              <a:solidFill>
                <a:prstClr val="black"/>
              </a:solidFill>
            </a:endParaRPr>
          </a:p>
          <a:p>
            <a:r>
              <a:rPr lang="en-US" sz="1400" dirty="0" smtClean="0">
                <a:solidFill>
                  <a:prstClr val="black"/>
                </a:solidFill>
              </a:rPr>
              <a:t>USDA is an equal opportunity provider and employer.</a:t>
            </a:r>
            <a:endParaRPr lang="en-US" sz="1400" dirty="0">
              <a:solidFill>
                <a:prstClr val="black"/>
              </a:solidFill>
            </a:endParaRPr>
          </a:p>
        </p:txBody>
      </p:sp>
      <p:pic>
        <p:nvPicPr>
          <p:cNvPr id="1026"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50011" y="609600"/>
            <a:ext cx="1447800" cy="2236944"/>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17657635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Allergens</a:t>
            </a:r>
            <a:endParaRPr lang="en-US" dirty="0"/>
          </a:p>
        </p:txBody>
      </p:sp>
      <p:sp>
        <p:nvSpPr>
          <p:cNvPr id="3" name="Content Placeholder 2"/>
          <p:cNvSpPr>
            <a:spLocks noGrp="1"/>
          </p:cNvSpPr>
          <p:nvPr>
            <p:ph idx="1"/>
          </p:nvPr>
        </p:nvSpPr>
        <p:spPr/>
        <p:txBody>
          <a:bodyPr>
            <a:normAutofit/>
          </a:bodyPr>
          <a:lstStyle/>
          <a:p>
            <a:r>
              <a:rPr lang="en-US" sz="3600" dirty="0" smtClean="0"/>
              <a:t>Proteins</a:t>
            </a:r>
          </a:p>
          <a:p>
            <a:r>
              <a:rPr lang="en-US" sz="3600" dirty="0" smtClean="0"/>
              <a:t>Not eliminated by cooking or baking</a:t>
            </a:r>
          </a:p>
          <a:p>
            <a:r>
              <a:rPr lang="en-US" sz="3600" dirty="0" smtClean="0"/>
              <a:t>Occurs when body has specific immune response</a:t>
            </a:r>
          </a:p>
          <a:p>
            <a:r>
              <a:rPr lang="en-US" sz="3600" dirty="0" smtClean="0"/>
              <a:t>Can cause severe or fatal reactions</a:t>
            </a:r>
            <a:endParaRPr lang="en-US" sz="3600" dirty="0"/>
          </a:p>
        </p:txBody>
      </p:sp>
    </p:spTree>
    <p:extLst>
      <p:ext uri="{BB962C8B-B14F-4D97-AF65-F5344CB8AC3E}">
        <p14:creationId xmlns:p14="http://schemas.microsoft.com/office/powerpoint/2010/main" val="13340451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Big 8 Allergens</a:t>
            </a:r>
            <a:endParaRPr lang="en-US" dirty="0"/>
          </a:p>
        </p:txBody>
      </p:sp>
      <p:pic>
        <p:nvPicPr>
          <p:cNvPr id="4" name="Content Placeholder 9"/>
          <p:cNvPicPr>
            <a:picLocks noGrp="1" noChangeAspect="1"/>
          </p:cNvPicPr>
          <p:nvPr>
            <p:ph idx="1"/>
          </p:nvPr>
        </p:nvPicPr>
        <p:blipFill rotWithShape="1">
          <a:blip r:embed="rId3"/>
          <a:srcRect l="6443" t="11970" r="10512" b="9718"/>
          <a:stretch/>
        </p:blipFill>
        <p:spPr>
          <a:xfrm>
            <a:off x="304800" y="1676400"/>
            <a:ext cx="8631823" cy="4069976"/>
          </a:xfrm>
        </p:spPr>
      </p:pic>
    </p:spTree>
    <p:extLst>
      <p:ext uri="{BB962C8B-B14F-4D97-AF65-F5344CB8AC3E}">
        <p14:creationId xmlns:p14="http://schemas.microsoft.com/office/powerpoint/2010/main" val="7329753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Food Allergy Reactions</a:t>
            </a:r>
            <a:endParaRPr lang="en-US" dirty="0"/>
          </a:p>
        </p:txBody>
      </p:sp>
      <p:sp>
        <p:nvSpPr>
          <p:cNvPr id="3" name="Content Placeholder 2"/>
          <p:cNvSpPr>
            <a:spLocks noGrp="1"/>
          </p:cNvSpPr>
          <p:nvPr>
            <p:ph idx="1"/>
          </p:nvPr>
        </p:nvSpPr>
        <p:spPr/>
        <p:txBody>
          <a:bodyPr>
            <a:normAutofit/>
          </a:bodyPr>
          <a:lstStyle/>
          <a:p>
            <a:r>
              <a:rPr lang="en-US" sz="3600" dirty="0"/>
              <a:t>Non- anaphylactic s</a:t>
            </a:r>
            <a:r>
              <a:rPr lang="en-US" sz="3600" dirty="0" smtClean="0"/>
              <a:t>ymptoms</a:t>
            </a:r>
          </a:p>
          <a:p>
            <a:r>
              <a:rPr lang="en-US" sz="3600" dirty="0" smtClean="0"/>
              <a:t>Anaphylaxis</a:t>
            </a:r>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370024" y="2943447"/>
            <a:ext cx="2608929" cy="3914553"/>
          </a:xfrm>
          <a:prstGeom prst="rect">
            <a:avLst/>
          </a:prstGeom>
        </p:spPr>
      </p:pic>
      <p:pic>
        <p:nvPicPr>
          <p:cNvPr id="6" name="Picture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40326" y="2929617"/>
            <a:ext cx="2629698" cy="3942212"/>
          </a:xfrm>
          <a:prstGeom prst="rect">
            <a:avLst/>
          </a:prstGeom>
        </p:spPr>
      </p:pic>
      <p:pic>
        <p:nvPicPr>
          <p:cNvPr id="7" name="Picture 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978953" y="2912241"/>
            <a:ext cx="2620395" cy="3945759"/>
          </a:xfrm>
          <a:prstGeom prst="rect">
            <a:avLst/>
          </a:prstGeom>
        </p:spPr>
      </p:pic>
    </p:spTree>
    <p:extLst>
      <p:ext uri="{BB962C8B-B14F-4D97-AF65-F5344CB8AC3E}">
        <p14:creationId xmlns:p14="http://schemas.microsoft.com/office/powerpoint/2010/main" val="387759816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State Agency – School Nutrition Services Role for the Labeling Variance</a:t>
            </a:r>
            <a:endParaRPr lang="en-US" dirty="0"/>
          </a:p>
        </p:txBody>
      </p:sp>
      <p:sp>
        <p:nvSpPr>
          <p:cNvPr id="3" name="Content Placeholder 2"/>
          <p:cNvSpPr>
            <a:spLocks noGrp="1"/>
          </p:cNvSpPr>
          <p:nvPr>
            <p:ph idx="1"/>
          </p:nvPr>
        </p:nvSpPr>
        <p:spPr/>
        <p:txBody>
          <a:bodyPr>
            <a:normAutofit/>
          </a:bodyPr>
          <a:lstStyle/>
          <a:p>
            <a:r>
              <a:rPr lang="en-US" sz="3200" dirty="0" smtClean="0"/>
              <a:t>Write and gain approval for the Variance</a:t>
            </a:r>
          </a:p>
          <a:p>
            <a:r>
              <a:rPr lang="en-US" sz="3200" dirty="0" smtClean="0"/>
              <a:t>Distribute the Division of Public Health Position Statement</a:t>
            </a:r>
          </a:p>
          <a:p>
            <a:r>
              <a:rPr lang="en-US" sz="3200" dirty="0" smtClean="0"/>
              <a:t>Provide information to School Nutrition Administrators</a:t>
            </a:r>
          </a:p>
          <a:p>
            <a:r>
              <a:rPr lang="en-US" sz="3200" dirty="0" smtClean="0"/>
              <a:t>Include allergen information in the HACCP Plan</a:t>
            </a:r>
          </a:p>
          <a:p>
            <a:r>
              <a:rPr lang="en-US" sz="3200" dirty="0" smtClean="0"/>
              <a:t>Develop continuing </a:t>
            </a:r>
            <a:r>
              <a:rPr lang="en-US" sz="3200" dirty="0"/>
              <a:t>e</a:t>
            </a:r>
            <a:r>
              <a:rPr lang="en-US" sz="3200" dirty="0" smtClean="0"/>
              <a:t>ducation </a:t>
            </a:r>
            <a:r>
              <a:rPr lang="en-US" sz="3200" dirty="0"/>
              <a:t>l</a:t>
            </a:r>
            <a:r>
              <a:rPr lang="en-US" sz="3200" dirty="0" smtClean="0"/>
              <a:t>esson for School Nutrition staff</a:t>
            </a:r>
          </a:p>
        </p:txBody>
      </p:sp>
    </p:spTree>
    <p:extLst>
      <p:ext uri="{BB962C8B-B14F-4D97-AF65-F5344CB8AC3E}">
        <p14:creationId xmlns:p14="http://schemas.microsoft.com/office/powerpoint/2010/main" val="403414648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School Food Authority - School Nutrition Role for the Labeling Variance</a:t>
            </a:r>
            <a:endParaRPr lang="en-US" dirty="0"/>
          </a:p>
        </p:txBody>
      </p:sp>
      <p:sp>
        <p:nvSpPr>
          <p:cNvPr id="3" name="Content Placeholder 2"/>
          <p:cNvSpPr>
            <a:spLocks noGrp="1"/>
          </p:cNvSpPr>
          <p:nvPr>
            <p:ph idx="1"/>
          </p:nvPr>
        </p:nvSpPr>
        <p:spPr>
          <a:xfrm>
            <a:off x="457200" y="2057400"/>
            <a:ext cx="8229600" cy="4419600"/>
          </a:xfrm>
        </p:spPr>
        <p:txBody>
          <a:bodyPr>
            <a:normAutofit/>
          </a:bodyPr>
          <a:lstStyle/>
          <a:p>
            <a:r>
              <a:rPr lang="en-US" sz="3600" dirty="0" smtClean="0"/>
              <a:t>School Nutrition Administrator</a:t>
            </a:r>
          </a:p>
          <a:p>
            <a:r>
              <a:rPr lang="en-US" sz="3600" dirty="0" smtClean="0"/>
              <a:t>Person in Charge/Manager</a:t>
            </a:r>
          </a:p>
          <a:p>
            <a:r>
              <a:rPr lang="en-US" sz="3600" dirty="0" smtClean="0"/>
              <a:t>Food Employees</a:t>
            </a:r>
            <a:endParaRPr lang="en-US" sz="3600" dirty="0"/>
          </a:p>
        </p:txBody>
      </p:sp>
    </p:spTree>
    <p:extLst>
      <p:ext uri="{BB962C8B-B14F-4D97-AF65-F5344CB8AC3E}">
        <p14:creationId xmlns:p14="http://schemas.microsoft.com/office/powerpoint/2010/main" val="131596810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Employee Expectations</a:t>
            </a:r>
            <a:endParaRPr lang="en-US" dirty="0"/>
          </a:p>
        </p:txBody>
      </p:sp>
      <p:sp>
        <p:nvSpPr>
          <p:cNvPr id="3" name="Content Placeholder 2"/>
          <p:cNvSpPr>
            <a:spLocks noGrp="1"/>
          </p:cNvSpPr>
          <p:nvPr>
            <p:ph idx="1"/>
          </p:nvPr>
        </p:nvSpPr>
        <p:spPr/>
        <p:txBody>
          <a:bodyPr>
            <a:normAutofit/>
          </a:bodyPr>
          <a:lstStyle/>
          <a:p>
            <a:r>
              <a:rPr lang="en-US" sz="3600" dirty="0" smtClean="0"/>
              <a:t>Know how to read labels</a:t>
            </a:r>
          </a:p>
          <a:p>
            <a:r>
              <a:rPr lang="en-US" sz="3600" dirty="0"/>
              <a:t>Avoid cross-contact of </a:t>
            </a:r>
            <a:r>
              <a:rPr lang="en-US" sz="3600" dirty="0" smtClean="0"/>
              <a:t>foods</a:t>
            </a:r>
          </a:p>
          <a:p>
            <a:r>
              <a:rPr lang="en-US" sz="3600" dirty="0" smtClean="0"/>
              <a:t>Respond to information requests honestly</a:t>
            </a:r>
          </a:p>
          <a:p>
            <a:r>
              <a:rPr lang="en-US" sz="3600" dirty="0" smtClean="0"/>
              <a:t>Seek additional information from the PIC when needed</a:t>
            </a:r>
          </a:p>
        </p:txBody>
      </p:sp>
    </p:spTree>
    <p:extLst>
      <p:ext uri="{BB962C8B-B14F-4D97-AF65-F5344CB8AC3E}">
        <p14:creationId xmlns:p14="http://schemas.microsoft.com/office/powerpoint/2010/main" val="224049893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Tips for reading labels</a:t>
            </a:r>
            <a:endParaRPr lang="en-US" dirty="0"/>
          </a:p>
        </p:txBody>
      </p:sp>
      <p:sp>
        <p:nvSpPr>
          <p:cNvPr id="3" name="Content Placeholder 2"/>
          <p:cNvSpPr>
            <a:spLocks noGrp="1"/>
          </p:cNvSpPr>
          <p:nvPr>
            <p:ph idx="1"/>
          </p:nvPr>
        </p:nvSpPr>
        <p:spPr/>
        <p:txBody>
          <a:bodyPr>
            <a:normAutofit/>
          </a:bodyPr>
          <a:lstStyle/>
          <a:p>
            <a:r>
              <a:rPr lang="en-US" sz="3600" dirty="0" smtClean="0"/>
              <a:t>Food Allergen Labeling and Consumer Protection Act</a:t>
            </a:r>
          </a:p>
          <a:p>
            <a:r>
              <a:rPr lang="en-US" sz="3600" dirty="0" smtClean="0"/>
              <a:t>List available from foodallergy.org</a:t>
            </a:r>
          </a:p>
          <a:p>
            <a:r>
              <a:rPr lang="en-US" sz="3600" dirty="0" smtClean="0"/>
              <a:t>“ Contains” statements</a:t>
            </a:r>
          </a:p>
          <a:p>
            <a:r>
              <a:rPr lang="en-US" sz="3600" dirty="0" smtClean="0"/>
              <a:t>“May contain” statements</a:t>
            </a:r>
            <a:endParaRPr lang="en-US" sz="3600" dirty="0"/>
          </a:p>
        </p:txBody>
      </p:sp>
    </p:spTree>
    <p:extLst>
      <p:ext uri="{BB962C8B-B14F-4D97-AF65-F5344CB8AC3E}">
        <p14:creationId xmlns:p14="http://schemas.microsoft.com/office/powerpoint/2010/main" val="107410572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Avoiding Cross-contact</a:t>
            </a:r>
            <a:endParaRPr lang="en-US" dirty="0"/>
          </a:p>
        </p:txBody>
      </p:sp>
      <p:sp>
        <p:nvSpPr>
          <p:cNvPr id="3" name="Content Placeholder 2"/>
          <p:cNvSpPr>
            <a:spLocks noGrp="1"/>
          </p:cNvSpPr>
          <p:nvPr>
            <p:ph idx="1"/>
          </p:nvPr>
        </p:nvSpPr>
        <p:spPr/>
        <p:txBody>
          <a:bodyPr>
            <a:normAutofit/>
          </a:bodyPr>
          <a:lstStyle/>
          <a:p>
            <a:r>
              <a:rPr lang="en-US" sz="3200" dirty="0" smtClean="0"/>
              <a:t>Use clean utensils for each food</a:t>
            </a:r>
          </a:p>
          <a:p>
            <a:r>
              <a:rPr lang="en-US" sz="3200" dirty="0" smtClean="0"/>
              <a:t>Avoid spatters from one food to another</a:t>
            </a:r>
          </a:p>
          <a:p>
            <a:r>
              <a:rPr lang="en-US" sz="3200" dirty="0" smtClean="0"/>
              <a:t>Wash hands thoroughly with soap</a:t>
            </a:r>
          </a:p>
          <a:p>
            <a:r>
              <a:rPr lang="en-US" sz="3200" dirty="0" smtClean="0"/>
              <a:t>Practice effective surface cleaning</a:t>
            </a:r>
            <a:endParaRPr lang="en-US" sz="3200" dirty="0"/>
          </a:p>
        </p:txBody>
      </p:sp>
      <p:pic>
        <p:nvPicPr>
          <p:cNvPr id="4" name="Picture 3"/>
          <p:cNvPicPr>
            <a:picLocks noChangeAspect="1"/>
          </p:cNvPicPr>
          <p:nvPr/>
        </p:nvPicPr>
        <p:blipFill rotWithShape="1">
          <a:blip r:embed="rId3" cstate="print">
            <a:extLst>
              <a:ext uri="{28A0092B-C50C-407E-A947-70E740481C1C}">
                <a14:useLocalDpi xmlns:a14="http://schemas.microsoft.com/office/drawing/2010/main" val="0"/>
              </a:ext>
            </a:extLst>
          </a:blip>
          <a:srcRect l="21720" r="8024"/>
          <a:stretch/>
        </p:blipFill>
        <p:spPr>
          <a:xfrm>
            <a:off x="5943600" y="3862201"/>
            <a:ext cx="3200400" cy="2995799"/>
          </a:xfrm>
          <a:prstGeom prst="rect">
            <a:avLst/>
          </a:prstGeom>
        </p:spPr>
      </p:pic>
    </p:spTree>
    <p:extLst>
      <p:ext uri="{BB962C8B-B14F-4D97-AF65-F5344CB8AC3E}">
        <p14:creationId xmlns:p14="http://schemas.microsoft.com/office/powerpoint/2010/main" val="75319590"/>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larity">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Office Classic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larity">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85000"/>
                <a:satMod val="180000"/>
              </a:schemeClr>
            </a:gs>
            <a:gs pos="40000">
              <a:schemeClr val="phClr">
                <a:tint val="95000"/>
                <a:shade val="85000"/>
                <a:satMod val="150000"/>
              </a:schemeClr>
            </a:gs>
            <a:gs pos="100000">
              <a:schemeClr val="phClr">
                <a:shade val="45000"/>
                <a:satMod val="200000"/>
              </a:schemeClr>
            </a:gs>
          </a:gsLst>
          <a:lin ang="5400000" scaled="0"/>
        </a:gradFill>
        <a:blipFill rotWithShape="1">
          <a:blip xmlns:r="http://schemas.openxmlformats.org/officeDocument/2006/relationships" r:embed="rId1">
            <a:duotone>
              <a:schemeClr val="phClr">
                <a:shade val="55000"/>
              </a:schemeClr>
              <a:schemeClr val="phClr">
                <a:tint val="97000"/>
                <a:satMod val="95000"/>
              </a:schemeClr>
            </a:duotone>
          </a:blip>
          <a:tile tx="0" ty="0" sx="70000" sy="7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Clarity</Template>
  <TotalTime>3172</TotalTime>
  <Words>2289</Words>
  <Application>Microsoft Office PowerPoint</Application>
  <PresentationFormat>On-screen Show (4:3)</PresentationFormat>
  <Paragraphs>160</Paragraphs>
  <Slides>13</Slides>
  <Notes>11</Notes>
  <HiddenSlides>0</HiddenSlides>
  <MMClips>0</MMClips>
  <ScaleCrop>false</ScaleCrop>
  <HeadingPairs>
    <vt:vector size="4" baseType="variant">
      <vt:variant>
        <vt:lpstr>Theme</vt:lpstr>
      </vt:variant>
      <vt:variant>
        <vt:i4>2</vt:i4>
      </vt:variant>
      <vt:variant>
        <vt:lpstr>Slide Titles</vt:lpstr>
      </vt:variant>
      <vt:variant>
        <vt:i4>13</vt:i4>
      </vt:variant>
    </vt:vector>
  </HeadingPairs>
  <TitlesOfParts>
    <vt:vector size="15" baseType="lpstr">
      <vt:lpstr>Clarity</vt:lpstr>
      <vt:lpstr>Office Theme</vt:lpstr>
      <vt:lpstr>Allergens and labeling variance for packaged foods</vt:lpstr>
      <vt:lpstr>Allergens</vt:lpstr>
      <vt:lpstr>Big 8 Allergens</vt:lpstr>
      <vt:lpstr>Food Allergy Reactions</vt:lpstr>
      <vt:lpstr>State Agency – School Nutrition Services Role for the Labeling Variance</vt:lpstr>
      <vt:lpstr>School Food Authority - School Nutrition Role for the Labeling Variance</vt:lpstr>
      <vt:lpstr>Employee Expectations</vt:lpstr>
      <vt:lpstr>Tips for reading labels</vt:lpstr>
      <vt:lpstr>Avoiding Cross-contact</vt:lpstr>
      <vt:lpstr>Responding to information requests</vt:lpstr>
      <vt:lpstr>References </vt:lpstr>
      <vt:lpstr>Questions?</vt:lpstr>
      <vt:lpstr>PowerPoint Presentation</vt:lpstr>
    </vt:vector>
  </TitlesOfParts>
  <Company>NCDPI</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Allergens</dc:title>
  <dc:creator>SThompson</dc:creator>
  <cp:lastModifiedBy>DKnight</cp:lastModifiedBy>
  <cp:revision>32</cp:revision>
  <dcterms:created xsi:type="dcterms:W3CDTF">2014-08-05T14:42:27Z</dcterms:created>
  <dcterms:modified xsi:type="dcterms:W3CDTF">2015-08-25T19:20:28Z</dcterms:modified>
</cp:coreProperties>
</file>